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263" r:id="rId2"/>
    <p:sldId id="392" r:id="rId3"/>
    <p:sldId id="393" r:id="rId4"/>
    <p:sldId id="383" r:id="rId5"/>
    <p:sldId id="384" r:id="rId6"/>
    <p:sldId id="385" r:id="rId7"/>
    <p:sldId id="386" r:id="rId8"/>
    <p:sldId id="387" r:id="rId9"/>
    <p:sldId id="388" r:id="rId10"/>
    <p:sldId id="389" r:id="rId11"/>
    <p:sldId id="390" r:id="rId12"/>
    <p:sldId id="394" r:id="rId13"/>
    <p:sldId id="395" r:id="rId14"/>
    <p:sldId id="391" r:id="rId15"/>
    <p:sldId id="367" r:id="rId16"/>
    <p:sldId id="398" r:id="rId17"/>
    <p:sldId id="399" r:id="rId18"/>
    <p:sldId id="400" r:id="rId19"/>
    <p:sldId id="401" r:id="rId20"/>
    <p:sldId id="369" r:id="rId21"/>
    <p:sldId id="377" r:id="rId22"/>
    <p:sldId id="378" r:id="rId23"/>
    <p:sldId id="396" r:id="rId24"/>
    <p:sldId id="397" r:id="rId25"/>
    <p:sldId id="340" r:id="rId26"/>
    <p:sldId id="371" r:id="rId27"/>
    <p:sldId id="372" r:id="rId28"/>
    <p:sldId id="381" r:id="rId29"/>
    <p:sldId id="374" r:id="rId30"/>
    <p:sldId id="294" r:id="rId31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A7D6EE76-2EED-433F-9637-FA0455F98D15}">
          <p14:sldIdLst>
            <p14:sldId id="263"/>
            <p14:sldId id="392"/>
            <p14:sldId id="393"/>
            <p14:sldId id="383"/>
            <p14:sldId id="384"/>
            <p14:sldId id="385"/>
            <p14:sldId id="386"/>
            <p14:sldId id="387"/>
            <p14:sldId id="388"/>
            <p14:sldId id="389"/>
            <p14:sldId id="390"/>
            <p14:sldId id="394"/>
            <p14:sldId id="395"/>
            <p14:sldId id="391"/>
            <p14:sldId id="367"/>
            <p14:sldId id="398"/>
            <p14:sldId id="399"/>
            <p14:sldId id="400"/>
            <p14:sldId id="401"/>
            <p14:sldId id="369"/>
          </p14:sldIdLst>
        </p14:section>
        <p14:section name="설계단계" id="{079FB007-4044-4E60-AD09-4E9512A5438F}">
          <p14:sldIdLst>
            <p14:sldId id="377"/>
            <p14:sldId id="378"/>
            <p14:sldId id="396"/>
            <p14:sldId id="397"/>
            <p14:sldId id="340"/>
            <p14:sldId id="371"/>
            <p14:sldId id="372"/>
            <p14:sldId id="381"/>
            <p14:sldId id="374"/>
            <p14:sldId id="29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B5AA8"/>
    <a:srgbClr val="003399"/>
    <a:srgbClr val="77787B"/>
    <a:srgbClr val="C40452"/>
    <a:srgbClr val="9999FF"/>
    <a:srgbClr val="E2E6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E25E649-3F16-4E02-A733-19D2CDBF48F0}" styleName="보통 스타일 3 - 강조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618" autoAdjust="0"/>
    <p:restoredTop sz="94766" autoAdjust="0"/>
  </p:normalViewPr>
  <p:slideViewPr>
    <p:cSldViewPr>
      <p:cViewPr varScale="1">
        <p:scale>
          <a:sx n="58" d="100"/>
          <a:sy n="58" d="100"/>
        </p:scale>
        <p:origin x="40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AA5D5A-343A-4C1A-BC9D-610EC8B80F49}" type="datetimeFigureOut">
              <a:rPr lang="ko-KR" altLang="en-US" smtClean="0"/>
              <a:pPr/>
              <a:t>2021-08-14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D85EE-51FF-49B2-AE4A-EF643293EA7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4821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D85EE-51FF-49B2-AE4A-EF643293EA7A}" type="slidenum">
              <a:rPr lang="ko-KR" altLang="en-US" smtClean="0"/>
              <a:pPr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72166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08C18-F846-4F83-9E4A-EF96E909B73F}" type="datetime1">
              <a:rPr lang="ko-KR" altLang="en-US" smtClean="0"/>
              <a:pPr/>
              <a:t>2021-08-14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27057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2DE9A-8BD0-4588-90EC-B8326F0668FE}" type="datetime1">
              <a:rPr lang="ko-KR" altLang="en-US" smtClean="0"/>
              <a:pPr/>
              <a:t>2021-08-14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34357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8B5EE-9957-45ED-8881-249F27AAE9BD}" type="datetime1">
              <a:rPr lang="ko-KR" altLang="en-US" smtClean="0"/>
              <a:pPr/>
              <a:t>2021-08-14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39821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DBE8A-08A0-4AE2-B806-C9B9A473B0ED}" type="datetime1">
              <a:rPr lang="ko-KR" altLang="en-US" smtClean="0"/>
              <a:pPr/>
              <a:t>2021-08-14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617245"/>
            <a:ext cx="2133600" cy="196131"/>
          </a:xfrm>
        </p:spPr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03002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13E15-7006-4370-B5F6-60D7104AE3B4}" type="datetime1">
              <a:rPr lang="ko-KR" altLang="en-US" smtClean="0"/>
              <a:pPr/>
              <a:t>2021-08-14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28320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10D11-2C95-44F2-9DFC-D0C737CB5390}" type="datetime1">
              <a:rPr lang="ko-KR" altLang="en-US" smtClean="0"/>
              <a:pPr/>
              <a:t>2021-08-14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15835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35845-0C4F-469E-8726-3EBFD71077A7}" type="datetime1">
              <a:rPr lang="ko-KR" altLang="en-US" smtClean="0"/>
              <a:pPr/>
              <a:t>2021-08-14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29979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FC019-3CDA-4483-987D-B12D1EB4D233}" type="datetime1">
              <a:rPr lang="ko-KR" altLang="en-US" smtClean="0"/>
              <a:pPr/>
              <a:t>2021-08-14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59985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36E48-2907-481B-8F8C-35E94B4338B9}" type="datetime1">
              <a:rPr lang="ko-KR" altLang="en-US" smtClean="0"/>
              <a:pPr/>
              <a:t>2021-08-14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93811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1E666-04C9-40C3-88DF-F7C22C7A6172}" type="datetime1">
              <a:rPr lang="ko-KR" altLang="en-US" smtClean="0"/>
              <a:pPr/>
              <a:t>2021-08-14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04617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27B48-006F-4BC1-BDC8-3C8CA726AC13}" type="datetime1">
              <a:rPr lang="ko-KR" altLang="en-US" smtClean="0"/>
              <a:pPr/>
              <a:t>2021-08-14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30043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26EC2E-D34C-4476-B4C7-64731BF56572}" type="datetime1">
              <a:rPr lang="ko-KR" altLang="en-US" smtClean="0"/>
              <a:pPr/>
              <a:t>2021-08-14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ko-KR" altLang="en-US"/>
              <a:t>한이음 ▶ 프로그램 설계서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7" name="사각형: 둥근 모서리 26">
            <a:extLst>
              <a:ext uri="{FF2B5EF4-FFF2-40B4-BE49-F238E27FC236}">
                <a16:creationId xmlns:a16="http://schemas.microsoft.com/office/drawing/2014/main" id="{25B82C58-C7A0-4055-A738-DD3F2BD7F885}"/>
              </a:ext>
            </a:extLst>
          </p:cNvPr>
          <p:cNvSpPr/>
          <p:nvPr userDrawn="1"/>
        </p:nvSpPr>
        <p:spPr>
          <a:xfrm>
            <a:off x="445950" y="6445176"/>
            <a:ext cx="8252100" cy="368200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※ </a:t>
            </a:r>
            <a:r>
              <a:rPr lang="ko-KR" altLang="en-US" b="1" dirty="0">
                <a:solidFill>
                  <a:srgbClr val="FF0000"/>
                </a:solidFill>
              </a:rPr>
              <a:t>본문의 예시 내용을 지우고 과제 내용으로 변경하여 사용하세요</a:t>
            </a:r>
          </a:p>
        </p:txBody>
      </p:sp>
    </p:spTree>
    <p:extLst>
      <p:ext uri="{BB962C8B-B14F-4D97-AF65-F5344CB8AC3E}">
        <p14:creationId xmlns:p14="http://schemas.microsoft.com/office/powerpoint/2010/main" val="8058839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0" y="4509120"/>
            <a:ext cx="9144000" cy="2348880"/>
          </a:xfrm>
          <a:prstGeom prst="rect">
            <a:avLst/>
          </a:prstGeom>
          <a:solidFill>
            <a:srgbClr val="E2E6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1549" y="116632"/>
            <a:ext cx="936104" cy="489971"/>
          </a:xfrm>
          <a:prstGeom prst="rect">
            <a:avLst/>
          </a:prstGeom>
        </p:spPr>
      </p:pic>
      <p:pic>
        <p:nvPicPr>
          <p:cNvPr id="11" name="Picture 1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6"/>
          <a:stretch/>
        </p:blipFill>
        <p:spPr bwMode="auto">
          <a:xfrm rot="21600000">
            <a:off x="0" y="764704"/>
            <a:ext cx="4716016" cy="3524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1115616" y="1916832"/>
            <a:ext cx="708238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b="1" spc="-150" dirty="0">
                <a:solidFill>
                  <a:schemeClr val="accent2">
                    <a:lumMod val="75000"/>
                  </a:schemeClr>
                </a:solidFill>
              </a:rPr>
              <a:t>SW</a:t>
            </a:r>
            <a:r>
              <a:rPr lang="ko-KR" altLang="en-US" sz="5000" b="1" spc="-150" dirty="0">
                <a:solidFill>
                  <a:schemeClr val="accent2">
                    <a:lumMod val="75000"/>
                  </a:schemeClr>
                </a:solidFill>
              </a:rPr>
              <a:t>개발</a:t>
            </a:r>
            <a:r>
              <a:rPr lang="en-US" altLang="ko-KR" sz="5000" b="1" spc="-150" dirty="0">
                <a:solidFill>
                  <a:schemeClr val="accent2">
                    <a:lumMod val="75000"/>
                  </a:schemeClr>
                </a:solidFill>
              </a:rPr>
              <a:t>/HW</a:t>
            </a:r>
            <a:r>
              <a:rPr lang="ko-KR" altLang="en-US" sz="5000" b="1" spc="-150" dirty="0">
                <a:solidFill>
                  <a:schemeClr val="accent2">
                    <a:lumMod val="75000"/>
                  </a:schemeClr>
                </a:solidFill>
              </a:rPr>
              <a:t>제작 설계서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28993" y="3984329"/>
            <a:ext cx="76860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spc="-150" dirty="0">
                <a:solidFill>
                  <a:srgbClr val="77787B"/>
                </a:solidFill>
              </a:rPr>
              <a:t>프로젝트 명 </a:t>
            </a:r>
            <a:r>
              <a:rPr lang="en-US" altLang="ko-KR" sz="2000" b="1" spc="-150" dirty="0">
                <a:solidFill>
                  <a:srgbClr val="77787B"/>
                </a:solidFill>
              </a:rPr>
              <a:t>: </a:t>
            </a:r>
            <a:r>
              <a:rPr lang="ko-KR" altLang="en-US" sz="2000" b="1" spc="-150" dirty="0" err="1">
                <a:solidFill>
                  <a:srgbClr val="77787B"/>
                </a:solidFill>
              </a:rPr>
              <a:t>엣지</a:t>
            </a:r>
            <a:r>
              <a:rPr lang="ko-KR" altLang="en-US" sz="2000" b="1" spc="-150" dirty="0">
                <a:solidFill>
                  <a:srgbClr val="77787B"/>
                </a:solidFill>
              </a:rPr>
              <a:t> 컴퓨팅 기반 클라우드 거주자 주차관리 시스템</a:t>
            </a: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grpSp>
        <p:nvGrpSpPr>
          <p:cNvPr id="15" name="그룹 14"/>
          <p:cNvGrpSpPr/>
          <p:nvPr/>
        </p:nvGrpSpPr>
        <p:grpSpPr>
          <a:xfrm>
            <a:off x="75729" y="166947"/>
            <a:ext cx="2192015" cy="600145"/>
            <a:chOff x="75729" y="166947"/>
            <a:chExt cx="2192015" cy="600145"/>
          </a:xfrm>
        </p:grpSpPr>
        <p:grpSp>
          <p:nvGrpSpPr>
            <p:cNvPr id="16" name="그룹 6"/>
            <p:cNvGrpSpPr/>
            <p:nvPr/>
          </p:nvGrpSpPr>
          <p:grpSpPr>
            <a:xfrm>
              <a:off x="683568" y="199273"/>
              <a:ext cx="1584176" cy="461665"/>
              <a:chOff x="683568" y="199273"/>
              <a:chExt cx="1584176" cy="461665"/>
            </a:xfrm>
          </p:grpSpPr>
          <p:cxnSp>
            <p:nvCxnSpPr>
              <p:cNvPr id="23" name="직선 연결선 22"/>
              <p:cNvCxnSpPr/>
              <p:nvPr/>
            </p:nvCxnSpPr>
            <p:spPr>
              <a:xfrm>
                <a:off x="728966" y="206489"/>
                <a:ext cx="1538778" cy="0"/>
              </a:xfrm>
              <a:prstGeom prst="line">
                <a:avLst/>
              </a:prstGeom>
              <a:ln w="38100">
                <a:solidFill>
                  <a:srgbClr val="3B5A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TextBox 23"/>
              <p:cNvSpPr txBox="1"/>
              <p:nvPr/>
            </p:nvSpPr>
            <p:spPr>
              <a:xfrm>
                <a:off x="683568" y="199273"/>
                <a:ext cx="145264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200" b="1" dirty="0">
                    <a:solidFill>
                      <a:srgbClr val="3B5AA8"/>
                    </a:solidFill>
                    <a:latin typeface="+mn-ea"/>
                  </a:rPr>
                  <a:t>내가 기획한 </a:t>
                </a:r>
                <a:r>
                  <a:rPr lang="en-US" altLang="ko-KR" sz="1200" b="1" dirty="0">
                    <a:solidFill>
                      <a:srgbClr val="3B5AA8"/>
                    </a:solidFill>
                    <a:latin typeface="+mn-ea"/>
                  </a:rPr>
                  <a:t>ICT</a:t>
                </a:r>
                <a:r>
                  <a:rPr lang="ko-KR" altLang="en-US" sz="1200" b="1" dirty="0">
                    <a:solidFill>
                      <a:srgbClr val="3B5AA8"/>
                    </a:solidFill>
                    <a:latin typeface="+mn-ea"/>
                  </a:rPr>
                  <a:t>가</a:t>
                </a:r>
                <a:endParaRPr lang="en-US" altLang="ko-KR" sz="1200" b="1" dirty="0">
                  <a:solidFill>
                    <a:srgbClr val="3B5AA8"/>
                  </a:solidFill>
                  <a:latin typeface="+mn-ea"/>
                </a:endParaRPr>
              </a:p>
              <a:p>
                <a:r>
                  <a:rPr lang="ko-KR" altLang="en-US" sz="1200" b="1" dirty="0">
                    <a:solidFill>
                      <a:srgbClr val="3B5AA8"/>
                    </a:solidFill>
                    <a:latin typeface="+mn-ea"/>
                  </a:rPr>
                  <a:t>세상을 바꾼다면</a:t>
                </a:r>
                <a:r>
                  <a:rPr lang="en-US" altLang="ko-KR" sz="1200" b="1" dirty="0">
                    <a:solidFill>
                      <a:srgbClr val="3B5AA8"/>
                    </a:solidFill>
                    <a:latin typeface="+mn-ea"/>
                  </a:rPr>
                  <a:t>?</a:t>
                </a:r>
                <a:endParaRPr lang="ko-KR" altLang="en-US" sz="1200" b="1" dirty="0">
                  <a:solidFill>
                    <a:srgbClr val="3B5AA8"/>
                  </a:solidFill>
                  <a:latin typeface="+mn-ea"/>
                </a:endParaRPr>
              </a:p>
            </p:txBody>
          </p:sp>
        </p:grpSp>
        <p:pic>
          <p:nvPicPr>
            <p:cNvPr id="22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729" y="166947"/>
              <a:ext cx="607839" cy="600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5" name="TextBox 24"/>
          <p:cNvSpPr txBox="1"/>
          <p:nvPr/>
        </p:nvSpPr>
        <p:spPr>
          <a:xfrm>
            <a:off x="808680" y="4754468"/>
            <a:ext cx="7526640" cy="11526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0" latinLnBrk="0" hangingPunct="0">
              <a:lnSpc>
                <a:spcPct val="150000"/>
              </a:lnSpc>
              <a:buClr>
                <a:schemeClr val="tx2">
                  <a:lumMod val="40000"/>
                  <a:lumOff val="60000"/>
                </a:schemeClr>
              </a:buClr>
              <a:buSzPct val="120000"/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2021. 07. 19</a:t>
            </a:r>
          </a:p>
          <a:p>
            <a:pPr algn="ctr" eaLnBrk="0" latinLnBrk="0" hangingPunct="0">
              <a:lnSpc>
                <a:spcPct val="150000"/>
              </a:lnSpc>
              <a:buClr>
                <a:schemeClr val="tx2">
                  <a:lumMod val="40000"/>
                  <a:lumOff val="60000"/>
                </a:schemeClr>
              </a:buClr>
              <a:buSzPct val="120000"/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컴앗이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) –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김희동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박길한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이재환 윤세린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정소연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ctr" eaLnBrk="0" latinLnBrk="0" hangingPunct="0">
              <a:lnSpc>
                <a:spcPct val="150000"/>
              </a:lnSpc>
              <a:buClr>
                <a:schemeClr val="tx2">
                  <a:lumMod val="40000"/>
                  <a:lumOff val="60000"/>
                </a:schemeClr>
              </a:buClr>
              <a:buSzPct val="120000"/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Mentor 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김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민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호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9256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그림 36">
            <a:extLst>
              <a:ext uri="{FF2B5EF4-FFF2-40B4-BE49-F238E27FC236}">
                <a16:creationId xmlns:a16="http://schemas.microsoft.com/office/drawing/2014/main" id="{40457B42-A414-49A3-8D14-5A71D82ACA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5610" y="1167394"/>
            <a:ext cx="6624736" cy="2645760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서비스 흐름도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1CCF561-C2C8-465F-9523-40888FA73B99}"/>
              </a:ext>
            </a:extLst>
          </p:cNvPr>
          <p:cNvSpPr txBox="1"/>
          <p:nvPr/>
        </p:nvSpPr>
        <p:spPr>
          <a:xfrm>
            <a:off x="228386" y="4662340"/>
            <a:ext cx="8498706" cy="1098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dirty="0"/>
              <a:t>개인 주차 현황 확인</a:t>
            </a:r>
            <a:endParaRPr lang="en-US" altLang="ko-KR" sz="1200" b="1" dirty="0"/>
          </a:p>
          <a:p>
            <a:pPr>
              <a:lnSpc>
                <a:spcPct val="150000"/>
              </a:lnSpc>
            </a:pPr>
            <a:r>
              <a:rPr lang="ko-KR" altLang="en-US" sz="1100" dirty="0"/>
              <a:t>①</a:t>
            </a:r>
            <a:r>
              <a:rPr lang="en-US" altLang="ko-KR" sz="1100" dirty="0"/>
              <a:t> </a:t>
            </a:r>
            <a:r>
              <a:rPr lang="ko-KR" altLang="en-US" sz="1100" dirty="0"/>
              <a:t>거주자가 웹 페이지에 접속한다</a:t>
            </a:r>
            <a:r>
              <a:rPr lang="en-US" altLang="ko-KR" sz="11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100" dirty="0"/>
              <a:t>②</a:t>
            </a:r>
            <a:r>
              <a:rPr lang="en-US" altLang="ko-KR" sz="1100" dirty="0"/>
              <a:t> </a:t>
            </a:r>
            <a:r>
              <a:rPr lang="ko-KR" altLang="en-US" sz="1100" dirty="0"/>
              <a:t>로그인을 진행한다</a:t>
            </a:r>
            <a:r>
              <a:rPr lang="en-US" altLang="ko-KR" sz="11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100" dirty="0"/>
              <a:t>③</a:t>
            </a:r>
            <a:r>
              <a:rPr lang="en-US" altLang="ko-KR" sz="1100" dirty="0"/>
              <a:t> ‘</a:t>
            </a:r>
            <a:r>
              <a:rPr lang="ko-KR" altLang="en-US" sz="1100" dirty="0"/>
              <a:t>내 차량 위치 확인하기</a:t>
            </a:r>
            <a:r>
              <a:rPr lang="en-US" altLang="ko-KR" sz="1100" dirty="0"/>
              <a:t>’</a:t>
            </a:r>
            <a:r>
              <a:rPr lang="ko-KR" altLang="en-US" sz="1100" dirty="0"/>
              <a:t>를 클릭해 자신의 차량의 주차 위치를 확인한다</a:t>
            </a:r>
            <a:r>
              <a:rPr lang="en-US" altLang="ko-KR" sz="1100" dirty="0"/>
              <a:t>.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ABFF3F8-7334-4E74-A30A-554E240090A7}"/>
              </a:ext>
            </a:extLst>
          </p:cNvPr>
          <p:cNvSpPr txBox="1"/>
          <p:nvPr/>
        </p:nvSpPr>
        <p:spPr>
          <a:xfrm>
            <a:off x="3522013" y="2122405"/>
            <a:ext cx="36004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29DB1F1-9EBC-465F-9BE4-C70ED569C3E0}"/>
              </a:ext>
            </a:extLst>
          </p:cNvPr>
          <p:cNvSpPr txBox="1"/>
          <p:nvPr/>
        </p:nvSpPr>
        <p:spPr>
          <a:xfrm>
            <a:off x="4289492" y="2126080"/>
            <a:ext cx="36004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1FAE168-B2F4-4390-B592-5462A2569615}"/>
              </a:ext>
            </a:extLst>
          </p:cNvPr>
          <p:cNvSpPr txBox="1"/>
          <p:nvPr/>
        </p:nvSpPr>
        <p:spPr>
          <a:xfrm>
            <a:off x="3006398" y="2620236"/>
            <a:ext cx="58768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>
                <a:solidFill>
                  <a:srgbClr val="FF0000"/>
                </a:solidFill>
              </a:rPr>
              <a:t>②</a:t>
            </a:r>
            <a:r>
              <a:rPr lang="en-US" altLang="ko-KR" sz="900" dirty="0">
                <a:solidFill>
                  <a:srgbClr val="FF0000"/>
                </a:solidFill>
              </a:rPr>
              <a:t>, </a:t>
            </a:r>
            <a:r>
              <a:rPr lang="ko-KR" altLang="en-US" sz="900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8B76E9C-246A-40A2-8526-1B2AB2CFA6EE}"/>
              </a:ext>
            </a:extLst>
          </p:cNvPr>
          <p:cNvSpPr txBox="1"/>
          <p:nvPr/>
        </p:nvSpPr>
        <p:spPr>
          <a:xfrm>
            <a:off x="2138968" y="1991749"/>
            <a:ext cx="52780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E7FB708-A209-4658-B40D-69A15DEF7992}"/>
              </a:ext>
            </a:extLst>
          </p:cNvPr>
          <p:cNvSpPr txBox="1"/>
          <p:nvPr/>
        </p:nvSpPr>
        <p:spPr>
          <a:xfrm>
            <a:off x="4612956" y="2122405"/>
            <a:ext cx="36004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7AFBE94-40E3-4812-9F50-01B3E0BCD5E8}"/>
              </a:ext>
            </a:extLst>
          </p:cNvPr>
          <p:cNvSpPr txBox="1"/>
          <p:nvPr/>
        </p:nvSpPr>
        <p:spPr>
          <a:xfrm>
            <a:off x="3863765" y="2122405"/>
            <a:ext cx="36004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61ABE28-2A64-4F9D-A0A3-4E4A89491E45}"/>
              </a:ext>
            </a:extLst>
          </p:cNvPr>
          <p:cNvSpPr txBox="1"/>
          <p:nvPr/>
        </p:nvSpPr>
        <p:spPr>
          <a:xfrm>
            <a:off x="3006398" y="2288293"/>
            <a:ext cx="58768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>
                <a:solidFill>
                  <a:srgbClr val="FF0000"/>
                </a:solidFill>
              </a:rPr>
              <a:t>②</a:t>
            </a:r>
            <a:r>
              <a:rPr lang="en-US" altLang="ko-KR" sz="900" dirty="0">
                <a:solidFill>
                  <a:srgbClr val="FF0000"/>
                </a:solidFill>
              </a:rPr>
              <a:t>, </a:t>
            </a:r>
            <a:r>
              <a:rPr lang="ko-KR" altLang="en-US" sz="900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141E40EC-6CCC-4FF0-9E72-B73E41B29E20}"/>
              </a:ext>
            </a:extLst>
          </p:cNvPr>
          <p:cNvSpPr/>
          <p:nvPr/>
        </p:nvSpPr>
        <p:spPr>
          <a:xfrm>
            <a:off x="198898" y="3813154"/>
            <a:ext cx="8746204" cy="278419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55307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그림 36">
            <a:extLst>
              <a:ext uri="{FF2B5EF4-FFF2-40B4-BE49-F238E27FC236}">
                <a16:creationId xmlns:a16="http://schemas.microsoft.com/office/drawing/2014/main" id="{40457B42-A414-49A3-8D14-5A71D82ACA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5610" y="1167394"/>
            <a:ext cx="6624736" cy="2645760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서비스 흐름도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1CCF561-C2C8-465F-9523-40888FA73B99}"/>
              </a:ext>
            </a:extLst>
          </p:cNvPr>
          <p:cNvSpPr txBox="1"/>
          <p:nvPr/>
        </p:nvSpPr>
        <p:spPr>
          <a:xfrm>
            <a:off x="224763" y="4270858"/>
            <a:ext cx="8849538" cy="1860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dirty="0"/>
              <a:t>주차 위반 여부 확인</a:t>
            </a:r>
            <a:endParaRPr lang="en-US" altLang="ko-KR" sz="1200" b="1" dirty="0"/>
          </a:p>
          <a:p>
            <a:pPr>
              <a:lnSpc>
                <a:spcPct val="150000"/>
              </a:lnSpc>
            </a:pPr>
            <a:r>
              <a:rPr lang="ko-KR" altLang="en-US" sz="1100" dirty="0"/>
              <a:t>①</a:t>
            </a:r>
            <a:r>
              <a:rPr lang="en-US" altLang="ko-KR" sz="1100" dirty="0"/>
              <a:t> DynamoDB</a:t>
            </a:r>
            <a:r>
              <a:rPr lang="ko-KR" altLang="en-US" sz="1100" dirty="0"/>
              <a:t>에 저장된 차량 정보를 바탕으로 장애인 차량 여부</a:t>
            </a:r>
            <a:r>
              <a:rPr lang="en-US" altLang="ko-KR" sz="1100" dirty="0"/>
              <a:t>, </a:t>
            </a:r>
            <a:r>
              <a:rPr lang="ko-KR" altLang="en-US" sz="1100" dirty="0"/>
              <a:t>전기 차량 여부를 판단한다</a:t>
            </a:r>
            <a:r>
              <a:rPr lang="en-US" altLang="ko-KR" sz="11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100" dirty="0"/>
              <a:t>②</a:t>
            </a:r>
            <a:r>
              <a:rPr lang="en-US" altLang="ko-KR" sz="1100" dirty="0"/>
              <a:t> </a:t>
            </a:r>
            <a:r>
              <a:rPr lang="ko-KR" altLang="en-US" sz="1100" dirty="0"/>
              <a:t>비 장애인 차량이 장애인 전용 주차 구역에 주차한 경우</a:t>
            </a:r>
            <a:r>
              <a:rPr lang="en-US" altLang="ko-KR" sz="1100" dirty="0"/>
              <a:t>, </a:t>
            </a:r>
            <a:r>
              <a:rPr lang="ko-KR" altLang="en-US" sz="1100" dirty="0"/>
              <a:t>비 전기 차량이 전기 차량 전용 주차 구역에 주차한 경우</a:t>
            </a:r>
            <a:r>
              <a:rPr lang="en-US" altLang="ko-KR" sz="1100" dirty="0"/>
              <a:t> </a:t>
            </a:r>
            <a:r>
              <a:rPr lang="ko-KR" altLang="en-US" sz="1100" dirty="0"/>
              <a:t>웹 페이지에</a:t>
            </a:r>
            <a:br>
              <a:rPr lang="en-US" altLang="ko-KR" sz="1100" dirty="0"/>
            </a:br>
            <a:r>
              <a:rPr lang="en-US" altLang="ko-KR" sz="1100" dirty="0"/>
              <a:t>   </a:t>
            </a:r>
            <a:r>
              <a:rPr lang="ko-KR" altLang="en-US" sz="1100" dirty="0"/>
              <a:t>팝업창을 띄운다</a:t>
            </a:r>
            <a:r>
              <a:rPr lang="en-US" altLang="ko-KR" sz="11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100" dirty="0"/>
              <a:t>③</a:t>
            </a:r>
            <a:r>
              <a:rPr lang="en-US" altLang="ko-KR" sz="1100" dirty="0"/>
              <a:t> </a:t>
            </a:r>
            <a:r>
              <a:rPr lang="ko-KR" altLang="en-US" sz="1100" dirty="0"/>
              <a:t>관리자가 웹 페이지에 접속한다</a:t>
            </a:r>
            <a:r>
              <a:rPr lang="en-US" altLang="ko-KR" sz="11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100" dirty="0"/>
              <a:t>④</a:t>
            </a:r>
            <a:r>
              <a:rPr lang="en-US" altLang="ko-KR" sz="1100" dirty="0"/>
              <a:t> </a:t>
            </a:r>
            <a:r>
              <a:rPr lang="ko-KR" altLang="en-US" sz="1100" dirty="0"/>
              <a:t>로그인을 진행한다</a:t>
            </a:r>
            <a:r>
              <a:rPr lang="en-US" altLang="ko-KR" sz="11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100" dirty="0"/>
              <a:t>⑤</a:t>
            </a:r>
            <a:r>
              <a:rPr lang="en-US" altLang="ko-KR" sz="1100" dirty="0"/>
              <a:t> </a:t>
            </a:r>
            <a:r>
              <a:rPr lang="ko-KR" altLang="en-US" sz="1100" dirty="0"/>
              <a:t>팝업 알림을 확인하여 주차 위반을 한 차량 정보를 확인한다</a:t>
            </a:r>
            <a:r>
              <a:rPr lang="en-US" altLang="ko-KR" sz="1100" dirty="0"/>
              <a:t>.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ABFF3F8-7334-4E74-A30A-554E240090A7}"/>
              </a:ext>
            </a:extLst>
          </p:cNvPr>
          <p:cNvSpPr txBox="1"/>
          <p:nvPr/>
        </p:nvSpPr>
        <p:spPr>
          <a:xfrm>
            <a:off x="3522013" y="2122405"/>
            <a:ext cx="36004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29DB1F1-9EBC-465F-9BE4-C70ED569C3E0}"/>
              </a:ext>
            </a:extLst>
          </p:cNvPr>
          <p:cNvSpPr txBox="1"/>
          <p:nvPr/>
        </p:nvSpPr>
        <p:spPr>
          <a:xfrm>
            <a:off x="4289492" y="2126080"/>
            <a:ext cx="36004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>
                <a:solidFill>
                  <a:srgbClr val="FF0000"/>
                </a:solidFill>
              </a:rPr>
              <a:t>④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1FAE168-B2F4-4390-B592-5462A2569615}"/>
              </a:ext>
            </a:extLst>
          </p:cNvPr>
          <p:cNvSpPr txBox="1"/>
          <p:nvPr/>
        </p:nvSpPr>
        <p:spPr>
          <a:xfrm>
            <a:off x="3006398" y="2620236"/>
            <a:ext cx="58768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>
                <a:solidFill>
                  <a:srgbClr val="FF0000"/>
                </a:solidFill>
              </a:rPr>
              <a:t>④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8B76E9C-246A-40A2-8526-1B2AB2CFA6EE}"/>
              </a:ext>
            </a:extLst>
          </p:cNvPr>
          <p:cNvSpPr txBox="1"/>
          <p:nvPr/>
        </p:nvSpPr>
        <p:spPr>
          <a:xfrm>
            <a:off x="2138968" y="1991749"/>
            <a:ext cx="52780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E7FB708-A209-4658-B40D-69A15DEF7992}"/>
              </a:ext>
            </a:extLst>
          </p:cNvPr>
          <p:cNvSpPr txBox="1"/>
          <p:nvPr/>
        </p:nvSpPr>
        <p:spPr>
          <a:xfrm>
            <a:off x="4612956" y="2122405"/>
            <a:ext cx="36004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>
                <a:solidFill>
                  <a:srgbClr val="FF0000"/>
                </a:solidFill>
              </a:rPr>
              <a:t>④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7AFBE94-40E3-4812-9F50-01B3E0BCD5E8}"/>
              </a:ext>
            </a:extLst>
          </p:cNvPr>
          <p:cNvSpPr txBox="1"/>
          <p:nvPr/>
        </p:nvSpPr>
        <p:spPr>
          <a:xfrm>
            <a:off x="3863765" y="2122405"/>
            <a:ext cx="36004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61ABE28-2A64-4F9D-A0A3-4E4A89491E45}"/>
              </a:ext>
            </a:extLst>
          </p:cNvPr>
          <p:cNvSpPr txBox="1"/>
          <p:nvPr/>
        </p:nvSpPr>
        <p:spPr>
          <a:xfrm>
            <a:off x="3006398" y="2288293"/>
            <a:ext cx="58768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>
                <a:solidFill>
                  <a:srgbClr val="FF0000"/>
                </a:solidFill>
              </a:rPr>
              <a:t>②</a:t>
            </a:r>
            <a:r>
              <a:rPr lang="en-US" altLang="ko-KR" sz="900" dirty="0">
                <a:solidFill>
                  <a:srgbClr val="FF0000"/>
                </a:solidFill>
              </a:rPr>
              <a:t>, </a:t>
            </a:r>
            <a:r>
              <a:rPr lang="ko-KR" altLang="en-US" sz="900" dirty="0">
                <a:solidFill>
                  <a:srgbClr val="FF0000"/>
                </a:solidFill>
              </a:rPr>
              <a:t>④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141E40EC-6CCC-4FF0-9E72-B73E41B29E20}"/>
              </a:ext>
            </a:extLst>
          </p:cNvPr>
          <p:cNvSpPr/>
          <p:nvPr/>
        </p:nvSpPr>
        <p:spPr>
          <a:xfrm>
            <a:off x="198898" y="3813154"/>
            <a:ext cx="8746204" cy="278419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18253AC-B211-490D-8E61-12277249912E}"/>
              </a:ext>
            </a:extLst>
          </p:cNvPr>
          <p:cNvSpPr txBox="1"/>
          <p:nvPr/>
        </p:nvSpPr>
        <p:spPr>
          <a:xfrm>
            <a:off x="3868931" y="2429955"/>
            <a:ext cx="36004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>
                <a:solidFill>
                  <a:srgbClr val="FF0000"/>
                </a:solidFill>
              </a:rPr>
              <a:t>①</a:t>
            </a:r>
          </a:p>
        </p:txBody>
      </p:sp>
    </p:spTree>
    <p:extLst>
      <p:ext uri="{BB962C8B-B14F-4D97-AF65-F5344CB8AC3E}">
        <p14:creationId xmlns:p14="http://schemas.microsoft.com/office/powerpoint/2010/main" val="21585728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19453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하드웨어 구성도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7BC5750-380E-4270-889A-B1A3B87E6679}"/>
              </a:ext>
            </a:extLst>
          </p:cNvPr>
          <p:cNvSpPr txBox="1"/>
          <p:nvPr/>
        </p:nvSpPr>
        <p:spPr>
          <a:xfrm>
            <a:off x="179512" y="1207785"/>
            <a:ext cx="25495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/>
              <a:t>하드웨어 구성도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7024283-A4EB-474F-B139-D4E6382B1617}"/>
              </a:ext>
            </a:extLst>
          </p:cNvPr>
          <p:cNvSpPr/>
          <p:nvPr/>
        </p:nvSpPr>
        <p:spPr>
          <a:xfrm>
            <a:off x="3526889" y="5274848"/>
            <a:ext cx="1946124" cy="72008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PoE Hub</a:t>
            </a:r>
            <a:endParaRPr lang="ko-KR" altLang="en-US" sz="1600" b="1" dirty="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BB159AB9-F316-4E4F-B3B2-1F9E4B47F90B}"/>
              </a:ext>
            </a:extLst>
          </p:cNvPr>
          <p:cNvSpPr/>
          <p:nvPr/>
        </p:nvSpPr>
        <p:spPr>
          <a:xfrm>
            <a:off x="384246" y="2029638"/>
            <a:ext cx="974016" cy="504048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HS-SR04</a:t>
            </a:r>
          </a:p>
          <a:p>
            <a:pPr algn="ctr"/>
            <a:r>
              <a:rPr lang="ko-KR" altLang="en-US" sz="1100" b="1" dirty="0"/>
              <a:t>초음파 센서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A38447F2-6667-44BD-96CA-C0D37FE49619}"/>
              </a:ext>
            </a:extLst>
          </p:cNvPr>
          <p:cNvSpPr/>
          <p:nvPr/>
        </p:nvSpPr>
        <p:spPr>
          <a:xfrm>
            <a:off x="2078120" y="2029638"/>
            <a:ext cx="974016" cy="504047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HS-SR04</a:t>
            </a:r>
          </a:p>
          <a:p>
            <a:pPr algn="ctr"/>
            <a:r>
              <a:rPr lang="ko-KR" altLang="en-US" sz="1100" b="1" dirty="0"/>
              <a:t>초음파 센서</a:t>
            </a:r>
          </a:p>
        </p:txBody>
      </p:sp>
      <p:cxnSp>
        <p:nvCxnSpPr>
          <p:cNvPr id="43" name="연결선: 꺾임 42">
            <a:extLst>
              <a:ext uri="{FF2B5EF4-FFF2-40B4-BE49-F238E27FC236}">
                <a16:creationId xmlns:a16="http://schemas.microsoft.com/office/drawing/2014/main" id="{ABC5CC9B-87EC-414C-A8B0-AC6AB45CDF2F}"/>
              </a:ext>
            </a:extLst>
          </p:cNvPr>
          <p:cNvCxnSpPr>
            <a:cxnSpLocks/>
            <a:stCxn id="82" idx="3"/>
          </p:cNvCxnSpPr>
          <p:nvPr/>
        </p:nvCxnSpPr>
        <p:spPr>
          <a:xfrm flipV="1">
            <a:off x="2342539" y="2533686"/>
            <a:ext cx="201947" cy="586784"/>
          </a:xfrm>
          <a:prstGeom prst="bentConnector2">
            <a:avLst/>
          </a:prstGeom>
          <a:ln w="28575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21AF9647-B587-45EC-88DA-33C20A748A5F}"/>
              </a:ext>
            </a:extLst>
          </p:cNvPr>
          <p:cNvSpPr txBox="1"/>
          <p:nvPr/>
        </p:nvSpPr>
        <p:spPr>
          <a:xfrm>
            <a:off x="1123759" y="2500207"/>
            <a:ext cx="4690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rgbClr val="333333"/>
                </a:solidFill>
                <a:latin typeface="Noto Sans KR"/>
              </a:rPr>
              <a:t>5</a:t>
            </a:r>
            <a:r>
              <a:rPr lang="en-US" altLang="ko-KR" b="1" i="0" dirty="0">
                <a:solidFill>
                  <a:srgbClr val="333333"/>
                </a:solidFill>
                <a:effectLst/>
                <a:latin typeface="Noto Sans KR"/>
              </a:rPr>
              <a:t>V</a:t>
            </a:r>
            <a:endParaRPr lang="ko-KR" altLang="en-US" dirty="0"/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DB03A6C1-E7EF-409A-A669-FF69BD8CFF53}"/>
              </a:ext>
            </a:extLst>
          </p:cNvPr>
          <p:cNvSpPr/>
          <p:nvPr/>
        </p:nvSpPr>
        <p:spPr>
          <a:xfrm>
            <a:off x="1173949" y="2839689"/>
            <a:ext cx="1168590" cy="561561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Controller</a:t>
            </a:r>
          </a:p>
          <a:p>
            <a:pPr algn="ctr"/>
            <a:r>
              <a:rPr lang="en-US" altLang="ko-KR" sz="1100" dirty="0"/>
              <a:t>DFR0342</a:t>
            </a:r>
            <a:endParaRPr lang="ko-KR" altLang="en-US" sz="1100" b="1" dirty="0"/>
          </a:p>
        </p:txBody>
      </p:sp>
      <p:cxnSp>
        <p:nvCxnSpPr>
          <p:cNvPr id="85" name="연결선: 꺾임 84">
            <a:extLst>
              <a:ext uri="{FF2B5EF4-FFF2-40B4-BE49-F238E27FC236}">
                <a16:creationId xmlns:a16="http://schemas.microsoft.com/office/drawing/2014/main" id="{1D0E5A5F-96E2-49C5-80D1-B3D345B57844}"/>
              </a:ext>
            </a:extLst>
          </p:cNvPr>
          <p:cNvCxnSpPr>
            <a:cxnSpLocks/>
            <a:stCxn id="6" idx="0"/>
            <a:endCxn id="82" idx="2"/>
          </p:cNvCxnSpPr>
          <p:nvPr/>
        </p:nvCxnSpPr>
        <p:spPr>
          <a:xfrm rot="16200000" flipV="1">
            <a:off x="2192299" y="2967195"/>
            <a:ext cx="1873598" cy="2741707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id="{B23AD8D8-A330-4223-BAEA-B6912B9CC2B4}"/>
              </a:ext>
            </a:extLst>
          </p:cNvPr>
          <p:cNvSpPr txBox="1"/>
          <p:nvPr/>
        </p:nvSpPr>
        <p:spPr>
          <a:xfrm>
            <a:off x="2019609" y="2543130"/>
            <a:ext cx="4690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rgbClr val="333333"/>
                </a:solidFill>
                <a:latin typeface="Noto Sans KR"/>
              </a:rPr>
              <a:t>5</a:t>
            </a:r>
            <a:r>
              <a:rPr lang="en-US" altLang="ko-KR" b="1" i="0" dirty="0">
                <a:solidFill>
                  <a:srgbClr val="333333"/>
                </a:solidFill>
                <a:effectLst/>
                <a:latin typeface="Noto Sans KR"/>
              </a:rPr>
              <a:t>V</a:t>
            </a:r>
            <a:endParaRPr lang="ko-KR" altLang="en-US" dirty="0"/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FAE104D6-4E40-46EA-9067-64A3B154B3F2}"/>
              </a:ext>
            </a:extLst>
          </p:cNvPr>
          <p:cNvSpPr/>
          <p:nvPr/>
        </p:nvSpPr>
        <p:spPr>
          <a:xfrm>
            <a:off x="3915656" y="2867439"/>
            <a:ext cx="1168590" cy="561561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Controller</a:t>
            </a:r>
          </a:p>
          <a:p>
            <a:pPr algn="ctr"/>
            <a:r>
              <a:rPr lang="en-US" altLang="ko-KR" sz="1100" dirty="0"/>
              <a:t>DFR0342</a:t>
            </a:r>
            <a:endParaRPr lang="ko-KR" altLang="en-US" sz="1100" b="1" dirty="0"/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EDB7E476-7F5D-4A3A-9028-90A4073CA2D2}"/>
              </a:ext>
            </a:extLst>
          </p:cNvPr>
          <p:cNvSpPr/>
          <p:nvPr/>
        </p:nvSpPr>
        <p:spPr>
          <a:xfrm>
            <a:off x="6786979" y="2856199"/>
            <a:ext cx="1168590" cy="561561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Controller</a:t>
            </a:r>
          </a:p>
          <a:p>
            <a:pPr algn="ctr"/>
            <a:r>
              <a:rPr lang="en-US" altLang="ko-KR" sz="1100" dirty="0"/>
              <a:t>DFR0342</a:t>
            </a:r>
            <a:endParaRPr lang="ko-KR" altLang="en-US" sz="1100" b="1" dirty="0"/>
          </a:p>
        </p:txBody>
      </p:sp>
      <p:cxnSp>
        <p:nvCxnSpPr>
          <p:cNvPr id="124" name="연결선: 꺾임 123">
            <a:extLst>
              <a:ext uri="{FF2B5EF4-FFF2-40B4-BE49-F238E27FC236}">
                <a16:creationId xmlns:a16="http://schemas.microsoft.com/office/drawing/2014/main" id="{2A2EFCC3-53A9-47F3-8DF2-6BDDFD35CEA2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007068" y="2899260"/>
            <a:ext cx="1857088" cy="2871323"/>
          </a:xfrm>
          <a:prstGeom prst="bentConnector3">
            <a:avLst>
              <a:gd name="adj1" fmla="val 49999"/>
            </a:avLst>
          </a:prstGeom>
          <a:ln w="28575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직선 화살표 연결선 128">
            <a:extLst>
              <a:ext uri="{FF2B5EF4-FFF2-40B4-BE49-F238E27FC236}">
                <a16:creationId xmlns:a16="http://schemas.microsoft.com/office/drawing/2014/main" id="{1D5E7B49-5780-4F12-9345-AF72FC627951}"/>
              </a:ext>
            </a:extLst>
          </p:cNvPr>
          <p:cNvCxnSpPr>
            <a:stCxn id="6" idx="0"/>
            <a:endCxn id="113" idx="2"/>
          </p:cNvCxnSpPr>
          <p:nvPr/>
        </p:nvCxnSpPr>
        <p:spPr>
          <a:xfrm flipV="1">
            <a:off x="4499951" y="3429000"/>
            <a:ext cx="0" cy="184584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0" name="TextBox 129">
            <a:extLst>
              <a:ext uri="{FF2B5EF4-FFF2-40B4-BE49-F238E27FC236}">
                <a16:creationId xmlns:a16="http://schemas.microsoft.com/office/drawing/2014/main" id="{9D9693F9-D426-4E2E-B5B7-50024FED5994}"/>
              </a:ext>
            </a:extLst>
          </p:cNvPr>
          <p:cNvSpPr txBox="1"/>
          <p:nvPr/>
        </p:nvSpPr>
        <p:spPr>
          <a:xfrm>
            <a:off x="2730643" y="4407284"/>
            <a:ext cx="171841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 dirty="0"/>
              <a:t>Power(7~20V) and Data to RJ-45</a:t>
            </a:r>
            <a:r>
              <a:rPr lang="ko-KR" altLang="en-US" sz="1200" b="1" dirty="0"/>
              <a:t> </a:t>
            </a:r>
            <a:r>
              <a:rPr lang="en-US" altLang="ko-KR" sz="1200" b="1" dirty="0"/>
              <a:t>cable</a:t>
            </a:r>
            <a:endParaRPr lang="ko-KR" altLang="en-US" sz="1200" b="1" dirty="0"/>
          </a:p>
        </p:txBody>
      </p:sp>
      <p:cxnSp>
        <p:nvCxnSpPr>
          <p:cNvPr id="141" name="연결선: 꺾임 140">
            <a:extLst>
              <a:ext uri="{FF2B5EF4-FFF2-40B4-BE49-F238E27FC236}">
                <a16:creationId xmlns:a16="http://schemas.microsoft.com/office/drawing/2014/main" id="{E77BB4BA-51A2-4B24-946C-5A45C0F649BC}"/>
              </a:ext>
            </a:extLst>
          </p:cNvPr>
          <p:cNvCxnSpPr>
            <a:cxnSpLocks/>
            <a:endCxn id="51" idx="2"/>
          </p:cNvCxnSpPr>
          <p:nvPr/>
        </p:nvCxnSpPr>
        <p:spPr>
          <a:xfrm rot="16200000" flipV="1">
            <a:off x="710551" y="2694389"/>
            <a:ext cx="609944" cy="288537"/>
          </a:xfrm>
          <a:prstGeom prst="bentConnector3">
            <a:avLst>
              <a:gd name="adj1" fmla="val 1277"/>
            </a:avLst>
          </a:prstGeom>
          <a:ln w="28575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TextBox 143">
            <a:extLst>
              <a:ext uri="{FF2B5EF4-FFF2-40B4-BE49-F238E27FC236}">
                <a16:creationId xmlns:a16="http://schemas.microsoft.com/office/drawing/2014/main" id="{C9D48D38-E8C5-4491-A889-7C47B97A6ABD}"/>
              </a:ext>
            </a:extLst>
          </p:cNvPr>
          <p:cNvSpPr txBox="1"/>
          <p:nvPr/>
        </p:nvSpPr>
        <p:spPr>
          <a:xfrm>
            <a:off x="279140" y="2750013"/>
            <a:ext cx="46900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b="1" dirty="0">
                <a:solidFill>
                  <a:srgbClr val="333333"/>
                </a:solidFill>
                <a:latin typeface="Noto Sans KR"/>
              </a:rPr>
              <a:t>Data</a:t>
            </a:r>
            <a:endParaRPr lang="ko-KR" altLang="en-US" sz="1100" dirty="0"/>
          </a:p>
        </p:txBody>
      </p:sp>
      <p:cxnSp>
        <p:nvCxnSpPr>
          <p:cNvPr id="145" name="연결선: 꺾임 144">
            <a:extLst>
              <a:ext uri="{FF2B5EF4-FFF2-40B4-BE49-F238E27FC236}">
                <a16:creationId xmlns:a16="http://schemas.microsoft.com/office/drawing/2014/main" id="{A8834348-DA11-4A3D-929D-6AB1A0B7A2CC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2144118" y="2711563"/>
            <a:ext cx="720024" cy="351335"/>
          </a:xfrm>
          <a:prstGeom prst="bentConnector3">
            <a:avLst>
              <a:gd name="adj1" fmla="val -269"/>
            </a:avLst>
          </a:prstGeom>
          <a:ln w="28575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연결선: 꺾임 149">
            <a:extLst>
              <a:ext uri="{FF2B5EF4-FFF2-40B4-BE49-F238E27FC236}">
                <a16:creationId xmlns:a16="http://schemas.microsoft.com/office/drawing/2014/main" id="{83181216-E33F-4426-A14B-C5D1E00BCB54}"/>
              </a:ext>
            </a:extLst>
          </p:cNvPr>
          <p:cNvCxnSpPr>
            <a:cxnSpLocks/>
          </p:cNvCxnSpPr>
          <p:nvPr/>
        </p:nvCxnSpPr>
        <p:spPr>
          <a:xfrm rot="16200000" flipV="1">
            <a:off x="594810" y="2674402"/>
            <a:ext cx="720024" cy="425655"/>
          </a:xfrm>
          <a:prstGeom prst="bentConnector3">
            <a:avLst>
              <a:gd name="adj1" fmla="val 613"/>
            </a:avLst>
          </a:prstGeom>
          <a:ln w="28575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BD103B53-E4C2-4997-B829-63BD1A106DF5}"/>
              </a:ext>
            </a:extLst>
          </p:cNvPr>
          <p:cNvSpPr txBox="1"/>
          <p:nvPr/>
        </p:nvSpPr>
        <p:spPr>
          <a:xfrm>
            <a:off x="2732438" y="2753812"/>
            <a:ext cx="46900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b="1" dirty="0">
                <a:solidFill>
                  <a:srgbClr val="333333"/>
                </a:solidFill>
                <a:latin typeface="Noto Sans KR"/>
              </a:rPr>
              <a:t>Data</a:t>
            </a:r>
            <a:endParaRPr lang="ko-KR" altLang="en-US" sz="1100" dirty="0"/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7399CEF0-432B-4D3C-BBED-203A71F66A92}"/>
              </a:ext>
            </a:extLst>
          </p:cNvPr>
          <p:cNvSpPr/>
          <p:nvPr/>
        </p:nvSpPr>
        <p:spPr>
          <a:xfrm>
            <a:off x="3143757" y="2029638"/>
            <a:ext cx="974016" cy="504048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HS-SR04</a:t>
            </a:r>
          </a:p>
          <a:p>
            <a:pPr algn="ctr"/>
            <a:r>
              <a:rPr lang="ko-KR" altLang="en-US" sz="1100" b="1" dirty="0"/>
              <a:t>초음파 센서</a:t>
            </a: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F5AE5921-B080-4F8D-96CD-4659EBE86E9D}"/>
              </a:ext>
            </a:extLst>
          </p:cNvPr>
          <p:cNvSpPr/>
          <p:nvPr/>
        </p:nvSpPr>
        <p:spPr>
          <a:xfrm>
            <a:off x="4837631" y="2029638"/>
            <a:ext cx="974016" cy="504047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HS-SR04</a:t>
            </a:r>
          </a:p>
          <a:p>
            <a:pPr algn="ctr"/>
            <a:r>
              <a:rPr lang="ko-KR" altLang="en-US" sz="1100" b="1" dirty="0"/>
              <a:t>초음파 센서</a:t>
            </a:r>
          </a:p>
        </p:txBody>
      </p:sp>
      <p:cxnSp>
        <p:nvCxnSpPr>
          <p:cNvPr id="163" name="연결선: 꺾임 162">
            <a:extLst>
              <a:ext uri="{FF2B5EF4-FFF2-40B4-BE49-F238E27FC236}">
                <a16:creationId xmlns:a16="http://schemas.microsoft.com/office/drawing/2014/main" id="{273CED9F-AB35-4108-B00D-0FE0DD029A0D}"/>
              </a:ext>
            </a:extLst>
          </p:cNvPr>
          <p:cNvCxnSpPr>
            <a:cxnSpLocks/>
          </p:cNvCxnSpPr>
          <p:nvPr/>
        </p:nvCxnSpPr>
        <p:spPr>
          <a:xfrm flipV="1">
            <a:off x="5102050" y="2533686"/>
            <a:ext cx="201947" cy="586784"/>
          </a:xfrm>
          <a:prstGeom prst="bentConnector2">
            <a:avLst/>
          </a:prstGeom>
          <a:ln w="28575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TextBox 163">
            <a:extLst>
              <a:ext uri="{FF2B5EF4-FFF2-40B4-BE49-F238E27FC236}">
                <a16:creationId xmlns:a16="http://schemas.microsoft.com/office/drawing/2014/main" id="{5EC3371A-411D-4D60-8264-B174B594365F}"/>
              </a:ext>
            </a:extLst>
          </p:cNvPr>
          <p:cNvSpPr txBox="1"/>
          <p:nvPr/>
        </p:nvSpPr>
        <p:spPr>
          <a:xfrm>
            <a:off x="3883270" y="2500207"/>
            <a:ext cx="4690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rgbClr val="333333"/>
                </a:solidFill>
                <a:latin typeface="Noto Sans KR"/>
              </a:rPr>
              <a:t>5</a:t>
            </a:r>
            <a:r>
              <a:rPr lang="en-US" altLang="ko-KR" b="1" i="0" dirty="0">
                <a:solidFill>
                  <a:srgbClr val="333333"/>
                </a:solidFill>
                <a:effectLst/>
                <a:latin typeface="Noto Sans KR"/>
              </a:rPr>
              <a:t>V</a:t>
            </a:r>
            <a:endParaRPr lang="ko-KR" altLang="en-US" dirty="0"/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E0C98C16-6960-4826-8AE6-B1BD4233801A}"/>
              </a:ext>
            </a:extLst>
          </p:cNvPr>
          <p:cNvSpPr txBox="1"/>
          <p:nvPr/>
        </p:nvSpPr>
        <p:spPr>
          <a:xfrm>
            <a:off x="4779120" y="2543130"/>
            <a:ext cx="4690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rgbClr val="333333"/>
                </a:solidFill>
                <a:latin typeface="Noto Sans KR"/>
              </a:rPr>
              <a:t>5</a:t>
            </a:r>
            <a:r>
              <a:rPr lang="en-US" altLang="ko-KR" b="1" i="0" dirty="0">
                <a:solidFill>
                  <a:srgbClr val="333333"/>
                </a:solidFill>
                <a:effectLst/>
                <a:latin typeface="Noto Sans KR"/>
              </a:rPr>
              <a:t>V</a:t>
            </a:r>
            <a:endParaRPr lang="ko-KR" altLang="en-US" dirty="0"/>
          </a:p>
        </p:txBody>
      </p:sp>
      <p:cxnSp>
        <p:nvCxnSpPr>
          <p:cNvPr id="166" name="연결선: 꺾임 165">
            <a:extLst>
              <a:ext uri="{FF2B5EF4-FFF2-40B4-BE49-F238E27FC236}">
                <a16:creationId xmlns:a16="http://schemas.microsoft.com/office/drawing/2014/main" id="{36E26E0A-98C8-4467-AC13-7A04C5E38CA1}"/>
              </a:ext>
            </a:extLst>
          </p:cNvPr>
          <p:cNvCxnSpPr>
            <a:cxnSpLocks/>
            <a:endCxn id="161" idx="2"/>
          </p:cNvCxnSpPr>
          <p:nvPr/>
        </p:nvCxnSpPr>
        <p:spPr>
          <a:xfrm rot="16200000" flipV="1">
            <a:off x="3470062" y="2694389"/>
            <a:ext cx="609944" cy="288537"/>
          </a:xfrm>
          <a:prstGeom prst="bentConnector3">
            <a:avLst>
              <a:gd name="adj1" fmla="val 1277"/>
            </a:avLst>
          </a:prstGeom>
          <a:ln w="28575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TextBox 166">
            <a:extLst>
              <a:ext uri="{FF2B5EF4-FFF2-40B4-BE49-F238E27FC236}">
                <a16:creationId xmlns:a16="http://schemas.microsoft.com/office/drawing/2014/main" id="{661DFB2F-E19F-4CFB-B00B-5D88A34CD4F4}"/>
              </a:ext>
            </a:extLst>
          </p:cNvPr>
          <p:cNvSpPr txBox="1"/>
          <p:nvPr/>
        </p:nvSpPr>
        <p:spPr>
          <a:xfrm>
            <a:off x="3038651" y="2750013"/>
            <a:ext cx="46900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b="1" dirty="0">
                <a:solidFill>
                  <a:srgbClr val="333333"/>
                </a:solidFill>
                <a:latin typeface="Noto Sans KR"/>
              </a:rPr>
              <a:t>Data</a:t>
            </a:r>
            <a:endParaRPr lang="ko-KR" altLang="en-US" sz="1100" dirty="0"/>
          </a:p>
        </p:txBody>
      </p:sp>
      <p:cxnSp>
        <p:nvCxnSpPr>
          <p:cNvPr id="168" name="연결선: 꺾임 167">
            <a:extLst>
              <a:ext uri="{FF2B5EF4-FFF2-40B4-BE49-F238E27FC236}">
                <a16:creationId xmlns:a16="http://schemas.microsoft.com/office/drawing/2014/main" id="{42D168C5-ACF8-4222-938E-8EA7CB12D73C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903629" y="2711563"/>
            <a:ext cx="720024" cy="351335"/>
          </a:xfrm>
          <a:prstGeom prst="bentConnector3">
            <a:avLst>
              <a:gd name="adj1" fmla="val -269"/>
            </a:avLst>
          </a:prstGeom>
          <a:ln w="28575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연결선: 꺾임 168">
            <a:extLst>
              <a:ext uri="{FF2B5EF4-FFF2-40B4-BE49-F238E27FC236}">
                <a16:creationId xmlns:a16="http://schemas.microsoft.com/office/drawing/2014/main" id="{AB5A229D-EB72-4B45-9EF4-D7BE9CC4F7CA}"/>
              </a:ext>
            </a:extLst>
          </p:cNvPr>
          <p:cNvCxnSpPr>
            <a:cxnSpLocks/>
          </p:cNvCxnSpPr>
          <p:nvPr/>
        </p:nvCxnSpPr>
        <p:spPr>
          <a:xfrm rot="16200000" flipV="1">
            <a:off x="3354321" y="2674402"/>
            <a:ext cx="720024" cy="425655"/>
          </a:xfrm>
          <a:prstGeom prst="bentConnector3">
            <a:avLst>
              <a:gd name="adj1" fmla="val 613"/>
            </a:avLst>
          </a:prstGeom>
          <a:ln w="28575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TextBox 169">
            <a:extLst>
              <a:ext uri="{FF2B5EF4-FFF2-40B4-BE49-F238E27FC236}">
                <a16:creationId xmlns:a16="http://schemas.microsoft.com/office/drawing/2014/main" id="{C5786F66-4DCF-466E-BC56-0A3B5606ABBE}"/>
              </a:ext>
            </a:extLst>
          </p:cNvPr>
          <p:cNvSpPr txBox="1"/>
          <p:nvPr/>
        </p:nvSpPr>
        <p:spPr>
          <a:xfrm>
            <a:off x="5491949" y="2753812"/>
            <a:ext cx="46900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b="1" dirty="0">
                <a:solidFill>
                  <a:srgbClr val="333333"/>
                </a:solidFill>
                <a:latin typeface="Noto Sans KR"/>
              </a:rPr>
              <a:t>Data</a:t>
            </a:r>
            <a:endParaRPr lang="ko-KR" altLang="en-US" sz="1100" dirty="0"/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00F88C6A-E8DF-40E5-9082-46F1ADAA126A}"/>
              </a:ext>
            </a:extLst>
          </p:cNvPr>
          <p:cNvSpPr/>
          <p:nvPr/>
        </p:nvSpPr>
        <p:spPr>
          <a:xfrm>
            <a:off x="5997276" y="2029638"/>
            <a:ext cx="974016" cy="504048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HS-SR04</a:t>
            </a:r>
          </a:p>
          <a:p>
            <a:pPr algn="ctr"/>
            <a:r>
              <a:rPr lang="ko-KR" altLang="en-US" sz="1100" b="1" dirty="0"/>
              <a:t>초음파 센서</a:t>
            </a: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1EACEF71-F216-4EA4-B267-8F562E78923C}"/>
              </a:ext>
            </a:extLst>
          </p:cNvPr>
          <p:cNvSpPr/>
          <p:nvPr/>
        </p:nvSpPr>
        <p:spPr>
          <a:xfrm>
            <a:off x="7691150" y="2029638"/>
            <a:ext cx="974016" cy="504047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HS-SR04</a:t>
            </a:r>
          </a:p>
          <a:p>
            <a:pPr algn="ctr"/>
            <a:r>
              <a:rPr lang="ko-KR" altLang="en-US" sz="1100" b="1" dirty="0"/>
              <a:t>초음파 센서</a:t>
            </a:r>
          </a:p>
        </p:txBody>
      </p:sp>
      <p:cxnSp>
        <p:nvCxnSpPr>
          <p:cNvPr id="173" name="연결선: 꺾임 172">
            <a:extLst>
              <a:ext uri="{FF2B5EF4-FFF2-40B4-BE49-F238E27FC236}">
                <a16:creationId xmlns:a16="http://schemas.microsoft.com/office/drawing/2014/main" id="{63DEE39A-CFAA-4DBF-AA28-72D5FB5CD431}"/>
              </a:ext>
            </a:extLst>
          </p:cNvPr>
          <p:cNvCxnSpPr>
            <a:cxnSpLocks/>
          </p:cNvCxnSpPr>
          <p:nvPr/>
        </p:nvCxnSpPr>
        <p:spPr>
          <a:xfrm flipV="1">
            <a:off x="7955569" y="2533686"/>
            <a:ext cx="201947" cy="586784"/>
          </a:xfrm>
          <a:prstGeom prst="bentConnector2">
            <a:avLst/>
          </a:prstGeom>
          <a:ln w="28575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TextBox 173">
            <a:extLst>
              <a:ext uri="{FF2B5EF4-FFF2-40B4-BE49-F238E27FC236}">
                <a16:creationId xmlns:a16="http://schemas.microsoft.com/office/drawing/2014/main" id="{1D27361D-377F-4324-8ED5-DFEF687D89A6}"/>
              </a:ext>
            </a:extLst>
          </p:cNvPr>
          <p:cNvSpPr txBox="1"/>
          <p:nvPr/>
        </p:nvSpPr>
        <p:spPr>
          <a:xfrm>
            <a:off x="6736789" y="2500207"/>
            <a:ext cx="4690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rgbClr val="333333"/>
                </a:solidFill>
                <a:latin typeface="Noto Sans KR"/>
              </a:rPr>
              <a:t>5</a:t>
            </a:r>
            <a:r>
              <a:rPr lang="en-US" altLang="ko-KR" b="1" i="0" dirty="0">
                <a:solidFill>
                  <a:srgbClr val="333333"/>
                </a:solidFill>
                <a:effectLst/>
                <a:latin typeface="Noto Sans KR"/>
              </a:rPr>
              <a:t>V</a:t>
            </a:r>
            <a:endParaRPr lang="ko-KR" altLang="en-US" dirty="0"/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B2B04B18-BDD4-4888-B1D8-55E36426CFD5}"/>
              </a:ext>
            </a:extLst>
          </p:cNvPr>
          <p:cNvSpPr txBox="1"/>
          <p:nvPr/>
        </p:nvSpPr>
        <p:spPr>
          <a:xfrm>
            <a:off x="7632639" y="2543130"/>
            <a:ext cx="4690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rgbClr val="333333"/>
                </a:solidFill>
                <a:latin typeface="Noto Sans KR"/>
              </a:rPr>
              <a:t>5</a:t>
            </a:r>
            <a:r>
              <a:rPr lang="en-US" altLang="ko-KR" b="1" i="0" dirty="0">
                <a:solidFill>
                  <a:srgbClr val="333333"/>
                </a:solidFill>
                <a:effectLst/>
                <a:latin typeface="Noto Sans KR"/>
              </a:rPr>
              <a:t>V</a:t>
            </a:r>
            <a:endParaRPr lang="ko-KR" altLang="en-US" dirty="0"/>
          </a:p>
        </p:txBody>
      </p:sp>
      <p:cxnSp>
        <p:nvCxnSpPr>
          <p:cNvPr id="176" name="연결선: 꺾임 175">
            <a:extLst>
              <a:ext uri="{FF2B5EF4-FFF2-40B4-BE49-F238E27FC236}">
                <a16:creationId xmlns:a16="http://schemas.microsoft.com/office/drawing/2014/main" id="{A926E73B-39B9-42AC-8C4C-EEFE2EBC89FD}"/>
              </a:ext>
            </a:extLst>
          </p:cNvPr>
          <p:cNvCxnSpPr>
            <a:cxnSpLocks/>
            <a:endCxn id="171" idx="2"/>
          </p:cNvCxnSpPr>
          <p:nvPr/>
        </p:nvCxnSpPr>
        <p:spPr>
          <a:xfrm rot="16200000" flipV="1">
            <a:off x="6323581" y="2694389"/>
            <a:ext cx="609944" cy="288537"/>
          </a:xfrm>
          <a:prstGeom prst="bentConnector3">
            <a:avLst>
              <a:gd name="adj1" fmla="val 1277"/>
            </a:avLst>
          </a:prstGeom>
          <a:ln w="28575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7" name="TextBox 176">
            <a:extLst>
              <a:ext uri="{FF2B5EF4-FFF2-40B4-BE49-F238E27FC236}">
                <a16:creationId xmlns:a16="http://schemas.microsoft.com/office/drawing/2014/main" id="{89BAFF0A-D226-460F-948A-B18FB1E97549}"/>
              </a:ext>
            </a:extLst>
          </p:cNvPr>
          <p:cNvSpPr txBox="1"/>
          <p:nvPr/>
        </p:nvSpPr>
        <p:spPr>
          <a:xfrm>
            <a:off x="5892170" y="2750013"/>
            <a:ext cx="46900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b="1" dirty="0">
                <a:solidFill>
                  <a:srgbClr val="333333"/>
                </a:solidFill>
                <a:latin typeface="Noto Sans KR"/>
              </a:rPr>
              <a:t>Data</a:t>
            </a:r>
            <a:endParaRPr lang="ko-KR" altLang="en-US" sz="1100" dirty="0"/>
          </a:p>
        </p:txBody>
      </p:sp>
      <p:cxnSp>
        <p:nvCxnSpPr>
          <p:cNvPr id="178" name="연결선: 꺾임 177">
            <a:extLst>
              <a:ext uri="{FF2B5EF4-FFF2-40B4-BE49-F238E27FC236}">
                <a16:creationId xmlns:a16="http://schemas.microsoft.com/office/drawing/2014/main" id="{A5CBD292-5490-40AC-B091-79F99962B852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757148" y="2711563"/>
            <a:ext cx="720024" cy="351335"/>
          </a:xfrm>
          <a:prstGeom prst="bentConnector3">
            <a:avLst>
              <a:gd name="adj1" fmla="val -269"/>
            </a:avLst>
          </a:prstGeom>
          <a:ln w="28575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연결선: 꺾임 178">
            <a:extLst>
              <a:ext uri="{FF2B5EF4-FFF2-40B4-BE49-F238E27FC236}">
                <a16:creationId xmlns:a16="http://schemas.microsoft.com/office/drawing/2014/main" id="{DEC3D1EC-D0B3-4A4E-A333-1362C6023BFA}"/>
              </a:ext>
            </a:extLst>
          </p:cNvPr>
          <p:cNvCxnSpPr>
            <a:cxnSpLocks/>
          </p:cNvCxnSpPr>
          <p:nvPr/>
        </p:nvCxnSpPr>
        <p:spPr>
          <a:xfrm rot="16200000" flipV="1">
            <a:off x="6207840" y="2674402"/>
            <a:ext cx="720024" cy="425655"/>
          </a:xfrm>
          <a:prstGeom prst="bentConnector3">
            <a:avLst>
              <a:gd name="adj1" fmla="val 613"/>
            </a:avLst>
          </a:prstGeom>
          <a:ln w="28575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TextBox 179">
            <a:extLst>
              <a:ext uri="{FF2B5EF4-FFF2-40B4-BE49-F238E27FC236}">
                <a16:creationId xmlns:a16="http://schemas.microsoft.com/office/drawing/2014/main" id="{65F3746C-F128-4B28-841D-B34E0A8814E2}"/>
              </a:ext>
            </a:extLst>
          </p:cNvPr>
          <p:cNvSpPr txBox="1"/>
          <p:nvPr/>
        </p:nvSpPr>
        <p:spPr>
          <a:xfrm>
            <a:off x="8345468" y="2753812"/>
            <a:ext cx="46900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b="1" dirty="0">
                <a:solidFill>
                  <a:srgbClr val="333333"/>
                </a:solidFill>
                <a:latin typeface="Noto Sans KR"/>
              </a:rPr>
              <a:t>Data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22127328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19453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하드웨어 구성도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7BC5750-380E-4270-889A-B1A3B87E6679}"/>
              </a:ext>
            </a:extLst>
          </p:cNvPr>
          <p:cNvSpPr txBox="1"/>
          <p:nvPr/>
        </p:nvSpPr>
        <p:spPr>
          <a:xfrm>
            <a:off x="179512" y="1207785"/>
            <a:ext cx="25495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/>
              <a:t>하드웨어 구성도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BB927CF-9DEA-4154-9B9D-EA8522DF8029}"/>
              </a:ext>
            </a:extLst>
          </p:cNvPr>
          <p:cNvSpPr/>
          <p:nvPr/>
        </p:nvSpPr>
        <p:spPr>
          <a:xfrm>
            <a:off x="3205903" y="4998056"/>
            <a:ext cx="1946124" cy="72008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PoE Hub</a:t>
            </a:r>
            <a:endParaRPr lang="ko-KR" altLang="en-US" sz="1600" b="1" dirty="0"/>
          </a:p>
        </p:txBody>
      </p:sp>
      <p:cxnSp>
        <p:nvCxnSpPr>
          <p:cNvPr id="43" name="연결선: 꺾임 42">
            <a:extLst>
              <a:ext uri="{FF2B5EF4-FFF2-40B4-BE49-F238E27FC236}">
                <a16:creationId xmlns:a16="http://schemas.microsoft.com/office/drawing/2014/main" id="{48A339A6-48EC-432F-9A09-0C66ECDC774C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553315" y="2633850"/>
            <a:ext cx="1857088" cy="2871323"/>
          </a:xfrm>
          <a:prstGeom prst="bentConnector3">
            <a:avLst>
              <a:gd name="adj1" fmla="val 49999"/>
            </a:avLst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6E2E9EA1-0F11-44FE-BAF0-7166165A8A6F}"/>
              </a:ext>
            </a:extLst>
          </p:cNvPr>
          <p:cNvSpPr/>
          <p:nvPr/>
        </p:nvSpPr>
        <p:spPr>
          <a:xfrm>
            <a:off x="5944459" y="2655755"/>
            <a:ext cx="1718411" cy="485212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IP Camera</a:t>
            </a:r>
            <a:endParaRPr lang="ko-KR" altLang="en-US" sz="1600" b="1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44FE11A-05D3-42C0-BEAE-B2CFDC354A32}"/>
              </a:ext>
            </a:extLst>
          </p:cNvPr>
          <p:cNvSpPr txBox="1"/>
          <p:nvPr/>
        </p:nvSpPr>
        <p:spPr>
          <a:xfrm>
            <a:off x="5429963" y="4205968"/>
            <a:ext cx="171841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 dirty="0"/>
              <a:t>Power &amp; video signal in the same cable RJ-45</a:t>
            </a:r>
            <a:endParaRPr lang="ko-KR" altLang="en-US" sz="1200" b="1" dirty="0"/>
          </a:p>
        </p:txBody>
      </p:sp>
      <p:cxnSp>
        <p:nvCxnSpPr>
          <p:cNvPr id="64" name="연결선: 꺾임 63">
            <a:extLst>
              <a:ext uri="{FF2B5EF4-FFF2-40B4-BE49-F238E27FC236}">
                <a16:creationId xmlns:a16="http://schemas.microsoft.com/office/drawing/2014/main" id="{DB6B0295-377C-4F02-81B8-B95D1640A041}"/>
              </a:ext>
            </a:extLst>
          </p:cNvPr>
          <p:cNvCxnSpPr>
            <a:cxnSpLocks/>
            <a:stCxn id="39" idx="3"/>
          </p:cNvCxnSpPr>
          <p:nvPr/>
        </p:nvCxnSpPr>
        <p:spPr>
          <a:xfrm flipV="1">
            <a:off x="5152027" y="4621455"/>
            <a:ext cx="3059386" cy="736641"/>
          </a:xfrm>
          <a:prstGeom prst="bentConnector3">
            <a:avLst>
              <a:gd name="adj1" fmla="val 99814"/>
            </a:avLst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20EDF404-B3B1-408E-96EB-0F25CAACC249}"/>
              </a:ext>
            </a:extLst>
          </p:cNvPr>
          <p:cNvSpPr/>
          <p:nvPr/>
        </p:nvSpPr>
        <p:spPr>
          <a:xfrm>
            <a:off x="7019970" y="4115658"/>
            <a:ext cx="1718411" cy="485212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IP Camera</a:t>
            </a:r>
            <a:endParaRPr lang="ko-KR" altLang="en-US" sz="1600" b="1" dirty="0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ED6D824B-47DF-4EB3-A042-EE987F3A319F}"/>
              </a:ext>
            </a:extLst>
          </p:cNvPr>
          <p:cNvSpPr/>
          <p:nvPr/>
        </p:nvSpPr>
        <p:spPr>
          <a:xfrm>
            <a:off x="466198" y="3709471"/>
            <a:ext cx="1946124" cy="72008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Router / </a:t>
            </a:r>
            <a:r>
              <a:rPr lang="en-US" altLang="ko-KR" sz="1600" b="1" dirty="0" err="1"/>
              <a:t>Wifi</a:t>
            </a:r>
            <a:endParaRPr lang="ko-KR" altLang="en-US" sz="1600" b="1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B6273072-84D7-4BB9-BD4D-164512800AFD}"/>
              </a:ext>
            </a:extLst>
          </p:cNvPr>
          <p:cNvSpPr txBox="1"/>
          <p:nvPr/>
        </p:nvSpPr>
        <p:spPr>
          <a:xfrm>
            <a:off x="6338803" y="5469338"/>
            <a:ext cx="13623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 dirty="0" err="1"/>
              <a:t>DATA+Power</a:t>
            </a:r>
            <a:endParaRPr lang="ko-KR" altLang="en-US" sz="1200" b="1" dirty="0"/>
          </a:p>
        </p:txBody>
      </p:sp>
      <p:cxnSp>
        <p:nvCxnSpPr>
          <p:cNvPr id="78" name="연결선: 꺾임 77">
            <a:extLst>
              <a:ext uri="{FF2B5EF4-FFF2-40B4-BE49-F238E27FC236}">
                <a16:creationId xmlns:a16="http://schemas.microsoft.com/office/drawing/2014/main" id="{ABC8CCA0-4FE3-4C31-BBA7-CDA783C972A0}"/>
              </a:ext>
            </a:extLst>
          </p:cNvPr>
          <p:cNvCxnSpPr>
            <a:cxnSpLocks/>
            <a:stCxn id="39" idx="1"/>
            <a:endCxn id="73" idx="2"/>
          </p:cNvCxnSpPr>
          <p:nvPr/>
        </p:nvCxnSpPr>
        <p:spPr>
          <a:xfrm rot="10800000">
            <a:off x="1439261" y="4429552"/>
            <a:ext cx="1766643" cy="928545"/>
          </a:xfrm>
          <a:prstGeom prst="bentConnector2">
            <a:avLst/>
          </a:prstGeom>
          <a:ln w="2857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9CF63230-75DF-492F-8DE8-8445A3AF4E10}"/>
              </a:ext>
            </a:extLst>
          </p:cNvPr>
          <p:cNvSpPr txBox="1"/>
          <p:nvPr/>
        </p:nvSpPr>
        <p:spPr>
          <a:xfrm>
            <a:off x="1601349" y="4822021"/>
            <a:ext cx="171841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 dirty="0"/>
              <a:t>Ethernet to Router/ Internet</a:t>
            </a:r>
            <a:endParaRPr lang="ko-KR" altLang="en-US" sz="1200" b="1" dirty="0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2E459187-BE0C-4CD3-845E-7142D717C378}"/>
              </a:ext>
            </a:extLst>
          </p:cNvPr>
          <p:cNvSpPr txBox="1"/>
          <p:nvPr/>
        </p:nvSpPr>
        <p:spPr>
          <a:xfrm>
            <a:off x="1517794" y="5399156"/>
            <a:ext cx="13623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 dirty="0" err="1"/>
              <a:t>DATA+Power</a:t>
            </a:r>
            <a:endParaRPr lang="ko-KR" altLang="en-US" sz="1200" b="1" dirty="0"/>
          </a:p>
        </p:txBody>
      </p: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C227D4F5-51AB-4624-890C-8ED8CC1059B9}"/>
              </a:ext>
            </a:extLst>
          </p:cNvPr>
          <p:cNvCxnSpPr>
            <a:cxnSpLocks/>
          </p:cNvCxnSpPr>
          <p:nvPr/>
        </p:nvCxnSpPr>
        <p:spPr>
          <a:xfrm flipV="1">
            <a:off x="1439260" y="2826486"/>
            <a:ext cx="0" cy="902318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9FDD0036-48EE-42D1-A3E6-4FC15CD402B6}"/>
              </a:ext>
            </a:extLst>
          </p:cNvPr>
          <p:cNvSpPr/>
          <p:nvPr/>
        </p:nvSpPr>
        <p:spPr>
          <a:xfrm>
            <a:off x="452962" y="2092947"/>
            <a:ext cx="1946124" cy="72008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effectLst/>
              </a:rPr>
              <a:t>NVIDIA Jetson Nano</a:t>
            </a:r>
            <a:endParaRPr lang="ko-KR" altLang="en-US" sz="1600" b="1" dirty="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26066458-0D83-4B0E-97DA-B94A75D6AE2D}"/>
              </a:ext>
            </a:extLst>
          </p:cNvPr>
          <p:cNvSpPr txBox="1"/>
          <p:nvPr/>
        </p:nvSpPr>
        <p:spPr>
          <a:xfrm>
            <a:off x="1619112" y="3039031"/>
            <a:ext cx="171841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 dirty="0"/>
              <a:t>Ethernet cable</a:t>
            </a:r>
          </a:p>
          <a:p>
            <a:r>
              <a:rPr lang="en-US" altLang="ko-KR" sz="1200" b="1" dirty="0"/>
              <a:t>Power 5V + Data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35847735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웹 페이지 </a:t>
            </a:r>
            <a:r>
              <a:rPr lang="ko-KR" altLang="en-US" sz="1700" b="1" noProof="0" dirty="0">
                <a:solidFill>
                  <a:schemeClr val="bg1"/>
                </a:solidFill>
                <a:latin typeface="+mn-ea"/>
                <a:cs typeface="+mj-cs"/>
              </a:rPr>
              <a:t>메뉴 구성도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4" name="그림 3" descr="테이블이(가) 표시된 사진&#10;&#10;자동 생성된 설명">
            <a:extLst>
              <a:ext uri="{FF2B5EF4-FFF2-40B4-BE49-F238E27FC236}">
                <a16:creationId xmlns:a16="http://schemas.microsoft.com/office/drawing/2014/main" id="{615278FD-69FA-494E-A3A2-36D0B677E5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1340768"/>
            <a:ext cx="7344816" cy="5189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5910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연결선 24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7" name="제목 12"/>
          <p:cNvSpPr txBox="1">
            <a:spLocks/>
          </p:cNvSpPr>
          <p:nvPr/>
        </p:nvSpPr>
        <p:spPr>
          <a:xfrm>
            <a:off x="323528" y="692696"/>
            <a:ext cx="2880320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화면 설계서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8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27075EC7-4BC3-4AE7-9275-85A4F07DD7F2}"/>
              </a:ext>
            </a:extLst>
          </p:cNvPr>
          <p:cNvGraphicFramePr>
            <a:graphicFrameLocks noGrp="1"/>
          </p:cNvGraphicFramePr>
          <p:nvPr/>
        </p:nvGraphicFramePr>
        <p:xfrm>
          <a:off x="265702" y="4151762"/>
          <a:ext cx="8612596" cy="2419225"/>
        </p:xfrm>
        <a:graphic>
          <a:graphicData uri="http://schemas.openxmlformats.org/drawingml/2006/table">
            <a:tbl>
              <a:tblPr/>
              <a:tblGrid>
                <a:gridCol w="1807582">
                  <a:extLst>
                    <a:ext uri="{9D8B030D-6E8A-4147-A177-3AD203B41FA5}">
                      <a16:colId xmlns:a16="http://schemas.microsoft.com/office/drawing/2014/main" val="250171258"/>
                    </a:ext>
                  </a:extLst>
                </a:gridCol>
                <a:gridCol w="6805014">
                  <a:extLst>
                    <a:ext uri="{9D8B030D-6E8A-4147-A177-3AD203B41FA5}">
                      <a16:colId xmlns:a16="http://schemas.microsoft.com/office/drawing/2014/main" val="2043989996"/>
                    </a:ext>
                  </a:extLst>
                </a:gridCol>
              </a:tblGrid>
              <a:tr h="14680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</a:rPr>
                        <a:t>기능 번호</a:t>
                      </a: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kern="100" dirty="0">
                          <a:effectLst/>
                        </a:rPr>
                        <a:t>A09_B03</a:t>
                      </a:r>
                      <a:endParaRPr lang="ko-KR" altLang="ko-KR" sz="1050" kern="100" dirty="0">
                        <a:effectLst/>
                        <a:latin typeface="맑은 고딕" panose="020B0503020000020004" pitchFamily="50" charset="-127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70111595"/>
                  </a:ext>
                </a:extLst>
              </a:tr>
              <a:tr h="14680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 명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주차장 선택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51243160"/>
                  </a:ext>
                </a:extLst>
              </a:tr>
              <a:tr h="70916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기능설명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웹의 첫 화면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,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사용자는 주차장을 선택할 수 있음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36915611"/>
                  </a:ext>
                </a:extLst>
              </a:tr>
              <a:tr h="64807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처리내용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주차장을 선택하면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,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특정 주차장의 전체 주차 구역에 대한 주차 정보를 제공하는 창으로 이동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.</a:t>
                      </a: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8978753"/>
                  </a:ext>
                </a:extLst>
              </a:tr>
              <a:tr h="29355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비고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∎연결되는 기능 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: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실시간 주차 정보 제공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0783222"/>
                  </a:ext>
                </a:extLst>
              </a:tr>
              <a:tr h="16682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요구사항 명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altLang="ko-KR" sz="1050" kern="100" dirty="0">
                          <a:effectLst/>
                        </a:rPr>
                        <a:t>대상자별 제공 서비스 구현</a:t>
                      </a:r>
                      <a:endParaRPr lang="ko-KR" altLang="ko-KR" sz="1050" kern="100" dirty="0">
                        <a:effectLst/>
                        <a:latin typeface="맑은 고딕" panose="020B0503020000020004" pitchFamily="50" charset="-127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72781143"/>
                  </a:ext>
                </a:extLst>
              </a:tr>
            </a:tbl>
          </a:graphicData>
        </a:graphic>
      </p:graphicFrame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8F572567-90AB-45F8-82AE-0D51192B522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451" t="8915" r="2086" b="14776"/>
          <a:stretch/>
        </p:blipFill>
        <p:spPr>
          <a:xfrm>
            <a:off x="1642973" y="1276244"/>
            <a:ext cx="5858054" cy="2690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7666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연결선 24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7" name="제목 12"/>
          <p:cNvSpPr txBox="1">
            <a:spLocks/>
          </p:cNvSpPr>
          <p:nvPr/>
        </p:nvSpPr>
        <p:spPr>
          <a:xfrm>
            <a:off x="323528" y="692696"/>
            <a:ext cx="2880320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화면 설계서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8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29D5C789-7259-49DB-8DC8-2B533E94F84E}"/>
              </a:ext>
            </a:extLst>
          </p:cNvPr>
          <p:cNvGraphicFramePr>
            <a:graphicFrameLocks noGrp="1"/>
          </p:cNvGraphicFramePr>
          <p:nvPr/>
        </p:nvGraphicFramePr>
        <p:xfrm>
          <a:off x="265702" y="4293096"/>
          <a:ext cx="8612596" cy="2168796"/>
        </p:xfrm>
        <a:graphic>
          <a:graphicData uri="http://schemas.openxmlformats.org/drawingml/2006/table">
            <a:tbl>
              <a:tblPr/>
              <a:tblGrid>
                <a:gridCol w="1807582">
                  <a:extLst>
                    <a:ext uri="{9D8B030D-6E8A-4147-A177-3AD203B41FA5}">
                      <a16:colId xmlns:a16="http://schemas.microsoft.com/office/drawing/2014/main" val="250171258"/>
                    </a:ext>
                  </a:extLst>
                </a:gridCol>
                <a:gridCol w="6805014">
                  <a:extLst>
                    <a:ext uri="{9D8B030D-6E8A-4147-A177-3AD203B41FA5}">
                      <a16:colId xmlns:a16="http://schemas.microsoft.com/office/drawing/2014/main" val="2043989996"/>
                    </a:ext>
                  </a:extLst>
                </a:gridCol>
              </a:tblGrid>
              <a:tr h="14680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 번호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altLang="ko-KR" sz="1050" kern="100" dirty="0">
                          <a:effectLst/>
                        </a:rPr>
                        <a:t>A09_B03</a:t>
                      </a:r>
                      <a:endParaRPr lang="ko-KR" altLang="ko-KR" sz="1050" kern="100" dirty="0">
                        <a:effectLst/>
                        <a:latin typeface="맑은 고딕" panose="020B0503020000020004" pitchFamily="50" charset="-127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08971739"/>
                  </a:ext>
                </a:extLst>
              </a:tr>
              <a:tr h="14680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 명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실시간 주차 정보 제공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51243160"/>
                  </a:ext>
                </a:extLst>
              </a:tr>
              <a:tr h="57068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기능설명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사용자는 층별 실시간 주차 현황을 확인할 수 있음</a:t>
                      </a:r>
                      <a:endParaRPr lang="en-US" altLang="ko-KR" sz="1050" kern="0" spc="0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36915611"/>
                  </a:ext>
                </a:extLst>
              </a:tr>
              <a:tr h="53612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처리내용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RDS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에 보관된 주차장 및 주차구역정보를 기반으로 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DynamoDB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에 보관된 차량의 주차정보를 시각화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.</a:t>
                      </a: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50" kern="0" spc="0" dirty="0">
                        <a:solidFill>
                          <a:srgbClr val="000000"/>
                        </a:solidFill>
                        <a:effectLst/>
                        <a:ea typeface="맑은 고딕"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8978753"/>
                  </a:ext>
                </a:extLst>
              </a:tr>
              <a:tr h="29355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비고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0783222"/>
                  </a:ext>
                </a:extLst>
              </a:tr>
              <a:tr h="16682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요구사항 명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altLang="ko-KR" sz="1050" kern="100" dirty="0">
                          <a:effectLst/>
                        </a:rPr>
                        <a:t>대상자별 제공 서비스 구현</a:t>
                      </a:r>
                      <a:endParaRPr lang="ko-KR" altLang="ko-KR" sz="1050" kern="100" dirty="0">
                        <a:effectLst/>
                        <a:latin typeface="맑은 고딕" panose="020B0503020000020004" pitchFamily="50" charset="-127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72781143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CB6A4422-BFC7-41FF-8E63-572C009645F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80" t="9812" r="4739" b="7709"/>
          <a:stretch/>
        </p:blipFill>
        <p:spPr>
          <a:xfrm>
            <a:off x="1655676" y="1188404"/>
            <a:ext cx="5760640" cy="2905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3748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연결선 24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7" name="제목 12"/>
          <p:cNvSpPr txBox="1">
            <a:spLocks/>
          </p:cNvSpPr>
          <p:nvPr/>
        </p:nvSpPr>
        <p:spPr>
          <a:xfrm>
            <a:off x="323528" y="692696"/>
            <a:ext cx="2880320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화면 설계서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8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29D5C789-7259-49DB-8DC8-2B533E94F84E}"/>
              </a:ext>
            </a:extLst>
          </p:cNvPr>
          <p:cNvGraphicFramePr>
            <a:graphicFrameLocks noGrp="1"/>
          </p:cNvGraphicFramePr>
          <p:nvPr/>
        </p:nvGraphicFramePr>
        <p:xfrm>
          <a:off x="265702" y="3933056"/>
          <a:ext cx="8612596" cy="2782563"/>
        </p:xfrm>
        <a:graphic>
          <a:graphicData uri="http://schemas.openxmlformats.org/drawingml/2006/table">
            <a:tbl>
              <a:tblPr/>
              <a:tblGrid>
                <a:gridCol w="1807582">
                  <a:extLst>
                    <a:ext uri="{9D8B030D-6E8A-4147-A177-3AD203B41FA5}">
                      <a16:colId xmlns:a16="http://schemas.microsoft.com/office/drawing/2014/main" val="250171258"/>
                    </a:ext>
                  </a:extLst>
                </a:gridCol>
                <a:gridCol w="6805014">
                  <a:extLst>
                    <a:ext uri="{9D8B030D-6E8A-4147-A177-3AD203B41FA5}">
                      <a16:colId xmlns:a16="http://schemas.microsoft.com/office/drawing/2014/main" val="2043989996"/>
                    </a:ext>
                  </a:extLst>
                </a:gridCol>
              </a:tblGrid>
              <a:tr h="14680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 번호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altLang="ko-KR" sz="1050" kern="100" dirty="0">
                          <a:effectLst/>
                        </a:rPr>
                        <a:t>A09_B03</a:t>
                      </a:r>
                      <a:endParaRPr lang="ko-KR" altLang="ko-KR" sz="1050" kern="100" dirty="0">
                        <a:effectLst/>
                        <a:latin typeface="맑은 고딕" panose="020B0503020000020004" pitchFamily="50" charset="-127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08971739"/>
                  </a:ext>
                </a:extLst>
              </a:tr>
              <a:tr h="14680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 명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로그인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51243160"/>
                  </a:ext>
                </a:extLst>
              </a:tr>
              <a:tr h="44029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기능설명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</a:rPr>
                        <a:t>관리자 및 입주민이 로그인을 하면 관련 서비스 접근 권한을 제공받음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</a:rPr>
                        <a:t>.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36915611"/>
                  </a:ext>
                </a:extLst>
              </a:tr>
              <a:tr h="102726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처리내용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RDS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에 보관되어 있는 관리자 및 입주민 정보에 따라 로그인  처리</a:t>
                      </a:r>
                      <a:endParaRPr lang="en-US" altLang="ko-KR" sz="1050" kern="0" spc="0" dirty="0">
                        <a:solidFill>
                          <a:srgbClr val="000000"/>
                        </a:solidFill>
                        <a:effectLst/>
                        <a:ea typeface="맑은 고딕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∎관리자의 로그인</a:t>
                      </a:r>
                      <a:endParaRPr lang="en-US" altLang="ko-KR" sz="1050" kern="0" spc="0" dirty="0">
                        <a:solidFill>
                          <a:srgbClr val="000000"/>
                        </a:solidFill>
                        <a:effectLst/>
                        <a:ea typeface="맑은 고딕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0" dirty="0">
                          <a:latin typeface="맑은 고딕" pitchFamily="50" charset="-127"/>
                          <a:ea typeface="+mn-ea"/>
                        </a:rPr>
                        <a:t>정상 주차 시 주차현황 제공</a:t>
                      </a:r>
                      <a:r>
                        <a:rPr lang="en-US" altLang="ko-KR" sz="1050" b="0" dirty="0">
                          <a:latin typeface="맑은 고딕" pitchFamily="50" charset="-127"/>
                          <a:ea typeface="+mn-ea"/>
                        </a:rPr>
                        <a:t>, </a:t>
                      </a:r>
                      <a:r>
                        <a:rPr lang="ko-KR" altLang="en-US" sz="1050" b="0" dirty="0">
                          <a:latin typeface="맑은 고딕" pitchFamily="50" charset="-127"/>
                          <a:ea typeface="+mn-ea"/>
                        </a:rPr>
                        <a:t>주차 위반시 알림 제공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∎입주민의 로그인</a:t>
                      </a:r>
                      <a:endParaRPr lang="en-US" altLang="ko-KR" sz="1050" kern="0" spc="0" dirty="0">
                        <a:solidFill>
                          <a:srgbClr val="000000"/>
                        </a:solidFill>
                        <a:effectLst/>
                        <a:ea typeface="맑은 고딕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0" dirty="0">
                          <a:latin typeface="맑은 고딕" pitchFamily="50" charset="-127"/>
                          <a:ea typeface="+mn-ea"/>
                        </a:rPr>
                        <a:t>현재 주차 정보 제공</a:t>
                      </a:r>
                      <a:r>
                        <a:rPr lang="en-US" altLang="ko-KR" sz="1050" b="0" dirty="0">
                          <a:latin typeface="맑은 고딕" pitchFamily="50" charset="-127"/>
                          <a:ea typeface="+mn-ea"/>
                        </a:rPr>
                        <a:t>, </a:t>
                      </a:r>
                      <a:r>
                        <a:rPr lang="ko-KR" altLang="en-US" sz="1050" b="0" dirty="0">
                          <a:latin typeface="맑은 고딕" pitchFamily="50" charset="-127"/>
                          <a:ea typeface="+mn-ea"/>
                        </a:rPr>
                        <a:t>가용 주차구역 예측</a:t>
                      </a:r>
                      <a:r>
                        <a:rPr lang="en-US" altLang="ko-KR" sz="1050" b="0" dirty="0">
                          <a:latin typeface="맑은 고딕" pitchFamily="50" charset="-127"/>
                          <a:ea typeface="+mn-ea"/>
                        </a:rPr>
                        <a:t>, </a:t>
                      </a:r>
                      <a:r>
                        <a:rPr lang="ko-KR" altLang="en-US" sz="1050" b="0" dirty="0">
                          <a:latin typeface="맑은 고딕" pitchFamily="50" charset="-127"/>
                          <a:ea typeface="+mn-ea"/>
                        </a:rPr>
                        <a:t>사용자 주차 위치 정보 제공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8978753"/>
                  </a:ext>
                </a:extLst>
              </a:tr>
              <a:tr h="29355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비고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50" kern="0" spc="0" dirty="0">
                        <a:solidFill>
                          <a:srgbClr val="000000"/>
                        </a:solidFill>
                        <a:effectLst/>
                        <a:ea typeface="맑은 고딕"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0783222"/>
                  </a:ext>
                </a:extLst>
              </a:tr>
              <a:tr h="16682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요구사항 명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altLang="ko-KR" sz="1050" kern="100" dirty="0">
                          <a:effectLst/>
                        </a:rPr>
                        <a:t>대상자별 제공 서비스 구현</a:t>
                      </a:r>
                      <a:endParaRPr lang="ko-KR" altLang="ko-KR" sz="1050" kern="100" dirty="0">
                        <a:effectLst/>
                        <a:latin typeface="맑은 고딕" panose="020B0503020000020004" pitchFamily="50" charset="-127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72781143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D6A57BB1-CBBC-4467-AA63-5CE6A42BC9A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450" t="9414" r="5450" b="8542"/>
          <a:stretch/>
        </p:blipFill>
        <p:spPr>
          <a:xfrm>
            <a:off x="1763688" y="1217933"/>
            <a:ext cx="5328592" cy="2600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9215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연결선 24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7" name="제목 12"/>
          <p:cNvSpPr txBox="1">
            <a:spLocks/>
          </p:cNvSpPr>
          <p:nvPr/>
        </p:nvSpPr>
        <p:spPr>
          <a:xfrm>
            <a:off x="323528" y="692696"/>
            <a:ext cx="2880320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화면 설계서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8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29D5C789-7259-49DB-8DC8-2B533E94F84E}"/>
              </a:ext>
            </a:extLst>
          </p:cNvPr>
          <p:cNvGraphicFramePr>
            <a:graphicFrameLocks noGrp="1"/>
          </p:cNvGraphicFramePr>
          <p:nvPr/>
        </p:nvGraphicFramePr>
        <p:xfrm>
          <a:off x="265702" y="4221088"/>
          <a:ext cx="8612596" cy="2421907"/>
        </p:xfrm>
        <a:graphic>
          <a:graphicData uri="http://schemas.openxmlformats.org/drawingml/2006/table">
            <a:tbl>
              <a:tblPr/>
              <a:tblGrid>
                <a:gridCol w="1807582">
                  <a:extLst>
                    <a:ext uri="{9D8B030D-6E8A-4147-A177-3AD203B41FA5}">
                      <a16:colId xmlns:a16="http://schemas.microsoft.com/office/drawing/2014/main" val="250171258"/>
                    </a:ext>
                  </a:extLst>
                </a:gridCol>
                <a:gridCol w="6805014">
                  <a:extLst>
                    <a:ext uri="{9D8B030D-6E8A-4147-A177-3AD203B41FA5}">
                      <a16:colId xmlns:a16="http://schemas.microsoft.com/office/drawing/2014/main" val="2043989996"/>
                    </a:ext>
                  </a:extLst>
                </a:gridCol>
              </a:tblGrid>
              <a:tr h="14680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 번호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altLang="ko-KR" sz="1050" kern="100" dirty="0">
                          <a:effectLst/>
                        </a:rPr>
                        <a:t>A09_B03</a:t>
                      </a:r>
                      <a:endParaRPr lang="ko-KR" altLang="ko-KR" sz="1050" kern="100" dirty="0">
                        <a:effectLst/>
                        <a:latin typeface="맑은 고딕" panose="020B0503020000020004" pitchFamily="50" charset="-127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08971739"/>
                  </a:ext>
                </a:extLst>
              </a:tr>
              <a:tr h="14680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 명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사용자 주차 위치 정보 제공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51243160"/>
                  </a:ext>
                </a:extLst>
              </a:tr>
              <a:tr h="63983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기능설명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</a:rPr>
                        <a:t>사용자는 자신의 차가 주차된 구역을 확인할 수 있음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</a:rPr>
                        <a:t>.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36915611"/>
                  </a:ext>
                </a:extLst>
              </a:tr>
              <a:tr h="72008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처리내용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RDS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에 보관되어 있는 입주민의 차량 정보를 추출하여 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DynamoDB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에 조회 </a:t>
                      </a:r>
                      <a:endParaRPr lang="en-US" altLang="ko-KR" sz="1050" kern="0" spc="0" dirty="0">
                        <a:solidFill>
                          <a:srgbClr val="000000"/>
                        </a:solidFill>
                        <a:effectLst/>
                        <a:ea typeface="맑은 고딕"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8978753"/>
                  </a:ext>
                </a:extLst>
              </a:tr>
              <a:tr h="29355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비고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∎선행필수기능 및 예외사항 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: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입주민이 로그인한 경우 기능 제공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,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 로그인을 하지 않은 경우 </a:t>
                      </a:r>
                      <a:r>
                        <a:rPr lang="ko-KR" altLang="en-US" sz="1050" kern="0" spc="0" dirty="0" err="1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팝업창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 띄움</a:t>
                      </a:r>
                      <a:endParaRPr lang="en-US" altLang="ko-KR" sz="1050" kern="0" spc="0" dirty="0">
                        <a:solidFill>
                          <a:srgbClr val="000000"/>
                        </a:solidFill>
                        <a:effectLst/>
                        <a:ea typeface="맑은 고딕"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0783222"/>
                  </a:ext>
                </a:extLst>
              </a:tr>
              <a:tr h="16682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요구사항 명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altLang="ko-KR" sz="1050" kern="100" dirty="0">
                          <a:effectLst/>
                        </a:rPr>
                        <a:t>대상자별 제공 서비스 구현</a:t>
                      </a:r>
                      <a:endParaRPr lang="ko-KR" altLang="ko-KR" sz="1050" kern="100" dirty="0">
                        <a:effectLst/>
                        <a:latin typeface="맑은 고딕" panose="020B0503020000020004" pitchFamily="50" charset="-127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72781143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B74DD531-E530-4C3A-89CD-ABEBF71BF61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849" t="9230" r="5446" b="9135"/>
          <a:stretch/>
        </p:blipFill>
        <p:spPr>
          <a:xfrm>
            <a:off x="1720220" y="1196752"/>
            <a:ext cx="5732100" cy="2888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9069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연결선 24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7" name="제목 12"/>
          <p:cNvSpPr txBox="1">
            <a:spLocks/>
          </p:cNvSpPr>
          <p:nvPr/>
        </p:nvSpPr>
        <p:spPr>
          <a:xfrm>
            <a:off x="323528" y="692696"/>
            <a:ext cx="2880320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화면 설계서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8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29D5C789-7259-49DB-8DC8-2B533E94F84E}"/>
              </a:ext>
            </a:extLst>
          </p:cNvPr>
          <p:cNvGraphicFramePr>
            <a:graphicFrameLocks noGrp="1"/>
          </p:cNvGraphicFramePr>
          <p:nvPr/>
        </p:nvGraphicFramePr>
        <p:xfrm>
          <a:off x="265702" y="4077072"/>
          <a:ext cx="8612596" cy="2421907"/>
        </p:xfrm>
        <a:graphic>
          <a:graphicData uri="http://schemas.openxmlformats.org/drawingml/2006/table">
            <a:tbl>
              <a:tblPr/>
              <a:tblGrid>
                <a:gridCol w="1807582">
                  <a:extLst>
                    <a:ext uri="{9D8B030D-6E8A-4147-A177-3AD203B41FA5}">
                      <a16:colId xmlns:a16="http://schemas.microsoft.com/office/drawing/2014/main" val="250171258"/>
                    </a:ext>
                  </a:extLst>
                </a:gridCol>
                <a:gridCol w="6805014">
                  <a:extLst>
                    <a:ext uri="{9D8B030D-6E8A-4147-A177-3AD203B41FA5}">
                      <a16:colId xmlns:a16="http://schemas.microsoft.com/office/drawing/2014/main" val="204398999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 번호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altLang="ko-KR" sz="1050" kern="100" dirty="0">
                          <a:effectLst/>
                        </a:rPr>
                        <a:t>A09_B03</a:t>
                      </a:r>
                      <a:endParaRPr lang="ko-KR" altLang="ko-KR" sz="1050" kern="100" dirty="0">
                        <a:effectLst/>
                        <a:latin typeface="맑은 고딕" panose="020B0503020000020004" pitchFamily="50" charset="-127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08971739"/>
                  </a:ext>
                </a:extLst>
              </a:tr>
              <a:tr h="14680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 명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주차위반 정보 제공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51243160"/>
                  </a:ext>
                </a:extLst>
              </a:tr>
              <a:tr h="44029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기능설명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</a:rPr>
                        <a:t>주차된 차량이 지정된 주차 구역을 이탈한 경우 주차 위반 정보 제공 </a:t>
                      </a: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36915611"/>
                  </a:ext>
                </a:extLst>
              </a:tr>
              <a:tr h="9196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처리내용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DynamoDB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에 저장된 차량 정보와 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RDS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에 보관된 주차구역 정보를 비교하여 지정된 주차구역 외에 차량이 주차한 경우 요청 전송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.</a:t>
                      </a: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8978753"/>
                  </a:ext>
                </a:extLst>
              </a:tr>
              <a:tr h="29355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비고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∎선행필수기능 및 예외사항 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: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관리자가 로그인한 경우 기능 제공</a:t>
                      </a:r>
                      <a:endParaRPr lang="en-US" altLang="ko-KR" sz="1050" kern="0" spc="0" dirty="0">
                        <a:solidFill>
                          <a:srgbClr val="000000"/>
                        </a:solidFill>
                        <a:effectLst/>
                        <a:ea typeface="맑은 고딕"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0783222"/>
                  </a:ext>
                </a:extLst>
              </a:tr>
              <a:tr h="16682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요구사항 명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altLang="ko-KR" sz="1050" kern="100" dirty="0">
                          <a:effectLst/>
                        </a:rPr>
                        <a:t>대상자별 제공 서비스 구현</a:t>
                      </a:r>
                      <a:endParaRPr lang="ko-KR" altLang="ko-KR" sz="1050" kern="100" dirty="0">
                        <a:effectLst/>
                        <a:latin typeface="맑은 고딕" panose="020B0503020000020004" pitchFamily="50" charset="-127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727811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311943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F38ED1BD-A0C0-4C5C-BE28-EE3CCC1BA049}"/>
              </a:ext>
            </a:extLst>
          </p:cNvPr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A0F9C9F4-46A4-4262-9D7C-E9988C18487D}"/>
              </a:ext>
            </a:extLst>
          </p:cNvPr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2BD4C07-EA71-43C4-9BEB-0D7106718CF9}"/>
              </a:ext>
            </a:extLst>
          </p:cNvPr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5" name="제목 12">
            <a:extLst>
              <a:ext uri="{FF2B5EF4-FFF2-40B4-BE49-F238E27FC236}">
                <a16:creationId xmlns:a16="http://schemas.microsoft.com/office/drawing/2014/main" id="{56203B48-A84F-4FB4-8B8A-F68012AC0EB1}"/>
              </a:ext>
            </a:extLst>
          </p:cNvPr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cs typeface="+mj-cs"/>
              </a:rPr>
              <a:t>| </a:t>
            </a:r>
            <a:r>
              <a:rPr lang="ko-KR" altLang="en-US" sz="1700" b="1" dirty="0">
                <a:solidFill>
                  <a:schemeClr val="bg1"/>
                </a:solidFill>
                <a:latin typeface="+mj-lt"/>
                <a:cs typeface="+mj-cs"/>
              </a:rPr>
              <a:t>국내 </a:t>
            </a:r>
            <a:r>
              <a:rPr lang="en-US" altLang="ko-KR" sz="1700" kern="0" spc="0" dirty="0">
                <a:solidFill>
                  <a:schemeClr val="bg1"/>
                </a:solidFill>
                <a:effectLst/>
                <a:latin typeface="+mj-lt"/>
                <a:ea typeface="맑은 고딕" panose="020B0503020000020004" pitchFamily="50" charset="-127"/>
              </a:rPr>
              <a:t>•</a:t>
            </a:r>
            <a:r>
              <a:rPr lang="ko-KR" altLang="en-US" sz="1700" kern="0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</a:rPr>
              <a:t> </a:t>
            </a:r>
            <a:r>
              <a:rPr lang="ko-KR" altLang="en-US" sz="1700" b="1" dirty="0">
                <a:solidFill>
                  <a:schemeClr val="bg1"/>
                </a:solidFill>
                <a:latin typeface="+mj-lt"/>
                <a:cs typeface="+mj-cs"/>
              </a:rPr>
              <a:t>외 기술 현황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cs typeface="+mj-cs"/>
            </a:endParaRPr>
          </a:p>
        </p:txBody>
      </p:sp>
      <p:pic>
        <p:nvPicPr>
          <p:cNvPr id="16" name="Picture 6">
            <a:extLst>
              <a:ext uri="{FF2B5EF4-FFF2-40B4-BE49-F238E27FC236}">
                <a16:creationId xmlns:a16="http://schemas.microsoft.com/office/drawing/2014/main" id="{8FAA1EAB-3954-46F5-8ABA-A63E8810BD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37E67DFC-031B-4EDB-BE12-AA5AD27D1E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막힌 원호 17">
            <a:extLst>
              <a:ext uri="{FF2B5EF4-FFF2-40B4-BE49-F238E27FC236}">
                <a16:creationId xmlns:a16="http://schemas.microsoft.com/office/drawing/2014/main" id="{04F13BD7-1541-40E9-80DC-A6B6A879045E}"/>
              </a:ext>
            </a:extLst>
          </p:cNvPr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4889C8-0436-49E1-907E-A920AE7AB912}"/>
              </a:ext>
            </a:extLst>
          </p:cNvPr>
          <p:cNvSpPr txBox="1"/>
          <p:nvPr/>
        </p:nvSpPr>
        <p:spPr>
          <a:xfrm>
            <a:off x="1079612" y="5104402"/>
            <a:ext cx="730881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kern="0" dirty="0">
                <a:solidFill>
                  <a:srgbClr val="000000"/>
                </a:solidFill>
                <a:latin typeface="휴먼명조"/>
              </a:rPr>
              <a:t>사모투자 전문회사</a:t>
            </a:r>
            <a:r>
              <a:rPr lang="en-US" altLang="ko-KR" sz="1600" kern="0" dirty="0">
                <a:solidFill>
                  <a:srgbClr val="000000"/>
                </a:solidFill>
                <a:latin typeface="휴먼명조"/>
              </a:rPr>
              <a:t> VIG</a:t>
            </a:r>
            <a:r>
              <a:rPr lang="ko-KR" altLang="en-US" sz="1600" kern="0" dirty="0" err="1">
                <a:solidFill>
                  <a:srgbClr val="000000"/>
                </a:solidFill>
                <a:latin typeface="휴먼명조"/>
              </a:rPr>
              <a:t>파트너스에</a:t>
            </a:r>
            <a:r>
              <a:rPr lang="ko-KR" altLang="en-US" sz="1600" kern="0" dirty="0">
                <a:solidFill>
                  <a:srgbClr val="000000"/>
                </a:solidFill>
                <a:latin typeface="휴먼명조"/>
              </a:rPr>
              <a:t> 따르면 </a:t>
            </a:r>
            <a:r>
              <a:rPr lang="en-US" altLang="ko-KR" sz="1600" kern="0" dirty="0">
                <a:solidFill>
                  <a:srgbClr val="000000"/>
                </a:solidFill>
                <a:latin typeface="휴먼명조"/>
              </a:rPr>
              <a:t>2020</a:t>
            </a:r>
            <a:r>
              <a:rPr lang="ko-KR" altLang="en-US" sz="1600" kern="0" dirty="0">
                <a:solidFill>
                  <a:srgbClr val="000000"/>
                </a:solidFill>
                <a:latin typeface="휴먼명조"/>
              </a:rPr>
              <a:t>년 국내 주차시장 규모는 </a:t>
            </a:r>
            <a:r>
              <a:rPr lang="en-US" altLang="ko-KR" sz="1600" kern="0" dirty="0">
                <a:solidFill>
                  <a:srgbClr val="000000"/>
                </a:solidFill>
                <a:latin typeface="휴먼명조"/>
              </a:rPr>
              <a:t>1</a:t>
            </a:r>
            <a:r>
              <a:rPr lang="ko-KR" altLang="en-US" sz="1600" kern="0" dirty="0">
                <a:solidFill>
                  <a:srgbClr val="000000"/>
                </a:solidFill>
                <a:latin typeface="휴먼명조"/>
              </a:rPr>
              <a:t>조 </a:t>
            </a:r>
            <a:r>
              <a:rPr lang="en-US" altLang="ko-KR" sz="1600" kern="0" dirty="0">
                <a:solidFill>
                  <a:srgbClr val="000000"/>
                </a:solidFill>
                <a:latin typeface="휴먼명조"/>
              </a:rPr>
              <a:t>4,660</a:t>
            </a:r>
            <a:r>
              <a:rPr lang="ko-KR" altLang="en-US" sz="1600" kern="0" dirty="0">
                <a:solidFill>
                  <a:srgbClr val="000000"/>
                </a:solidFill>
                <a:latin typeface="휴먼명조"/>
              </a:rPr>
              <a:t>억원으로 주차 관련 시장규모는 더욱 </a:t>
            </a:r>
            <a:r>
              <a:rPr lang="ko-KR" altLang="en-US" sz="1600" kern="0" dirty="0" err="1">
                <a:solidFill>
                  <a:srgbClr val="000000"/>
                </a:solidFill>
                <a:latin typeface="휴먼명조"/>
              </a:rPr>
              <a:t>커질것으로</a:t>
            </a:r>
            <a:r>
              <a:rPr lang="ko-KR" altLang="en-US" sz="1600" kern="0" dirty="0">
                <a:solidFill>
                  <a:srgbClr val="000000"/>
                </a:solidFill>
                <a:latin typeface="휴먼명조"/>
              </a:rPr>
              <a:t> 예상된다</a:t>
            </a:r>
            <a:r>
              <a:rPr lang="en-US" altLang="ko-KR" sz="1600" kern="0" dirty="0">
                <a:solidFill>
                  <a:srgbClr val="000000"/>
                </a:solidFill>
                <a:latin typeface="휴먼명조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600" kern="0" dirty="0">
                <a:solidFill>
                  <a:srgbClr val="000000"/>
                </a:solidFill>
                <a:latin typeface="휴먼명조"/>
              </a:rPr>
              <a:t>국내에서 많은 기업들이 주차관제 시장에 진출함에 따라 관련 연구가 활발히 논의되고 있다</a:t>
            </a:r>
            <a:r>
              <a:rPr lang="en-US" altLang="ko-KR" sz="1600" kern="0" dirty="0">
                <a:solidFill>
                  <a:srgbClr val="000000"/>
                </a:solidFill>
                <a:latin typeface="휴먼명조"/>
              </a:rPr>
              <a:t>.</a:t>
            </a:r>
          </a:p>
          <a:p>
            <a:pPr marL="285750" indent="-285750">
              <a:buFontTx/>
              <a:buChar char="-"/>
            </a:pPr>
            <a:endParaRPr lang="ko-KR" altLang="en-US" sz="1600" kern="100" spc="0" dirty="0">
              <a:solidFill>
                <a:srgbClr val="000000"/>
              </a:solidFill>
              <a:effectLst/>
              <a:latin typeface="바탕" panose="02030600000101010101" pitchFamily="18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5BAAFB2-0CF6-47C5-8BB2-6D9B1A7DB3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600" y="1624337"/>
            <a:ext cx="3436528" cy="292104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FD340F3-66E1-40AC-AD98-D65FFBA75475}"/>
              </a:ext>
            </a:extLst>
          </p:cNvPr>
          <p:cNvSpPr txBox="1"/>
          <p:nvPr/>
        </p:nvSpPr>
        <p:spPr>
          <a:xfrm>
            <a:off x="1240273" y="4562814"/>
            <a:ext cx="3167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그림 </a:t>
            </a:r>
            <a:r>
              <a:rPr lang="en-US" altLang="ko-KR" sz="1200" dirty="0"/>
              <a:t>1-1. </a:t>
            </a:r>
            <a:r>
              <a:rPr lang="ko-KR" altLang="en-US" sz="1200" dirty="0"/>
              <a:t>국내 주차장 운영시장 규모 추이</a:t>
            </a:r>
            <a:r>
              <a:rPr lang="ko-KR" altLang="en-US" dirty="0"/>
              <a:t>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B1FFCE1-BDD4-48F3-A0E2-2ECEC4B718B0}"/>
              </a:ext>
            </a:extLst>
          </p:cNvPr>
          <p:cNvSpPr txBox="1"/>
          <p:nvPr/>
        </p:nvSpPr>
        <p:spPr>
          <a:xfrm>
            <a:off x="5125402" y="4608980"/>
            <a:ext cx="31406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표 </a:t>
            </a:r>
            <a:r>
              <a:rPr lang="en-US" altLang="ko-KR" sz="1200" dirty="0"/>
              <a:t>1-1. </a:t>
            </a:r>
            <a:r>
              <a:rPr lang="ko-KR" altLang="en-US" sz="1200" dirty="0"/>
              <a:t>주차 관제 분야 대표 국내 강소기업</a:t>
            </a:r>
            <a:endParaRPr lang="ko-KR" altLang="en-US" dirty="0"/>
          </a:p>
        </p:txBody>
      </p:sp>
      <p:graphicFrame>
        <p:nvGraphicFramePr>
          <p:cNvPr id="22" name="표 22">
            <a:extLst>
              <a:ext uri="{FF2B5EF4-FFF2-40B4-BE49-F238E27FC236}">
                <a16:creationId xmlns:a16="http://schemas.microsoft.com/office/drawing/2014/main" id="{ACB12DEB-9C71-4605-AC89-A2185C2AF1AF}"/>
              </a:ext>
            </a:extLst>
          </p:cNvPr>
          <p:cNvGraphicFramePr>
            <a:graphicFrameLocks noGrp="1"/>
          </p:cNvGraphicFramePr>
          <p:nvPr/>
        </p:nvGraphicFramePr>
        <p:xfrm>
          <a:off x="5148064" y="1624336"/>
          <a:ext cx="2778325" cy="292104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38036">
                  <a:extLst>
                    <a:ext uri="{9D8B030D-6E8A-4147-A177-3AD203B41FA5}">
                      <a16:colId xmlns:a16="http://schemas.microsoft.com/office/drawing/2014/main" val="562824040"/>
                    </a:ext>
                  </a:extLst>
                </a:gridCol>
                <a:gridCol w="2140289">
                  <a:extLst>
                    <a:ext uri="{9D8B030D-6E8A-4147-A177-3AD203B41FA5}">
                      <a16:colId xmlns:a16="http://schemas.microsoft.com/office/drawing/2014/main" val="2126299095"/>
                    </a:ext>
                  </a:extLst>
                </a:gridCol>
              </a:tblGrid>
              <a:tr h="486841">
                <a:tc rowSpan="6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업체명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모바일 파킹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82542674"/>
                  </a:ext>
                </a:extLst>
              </a:tr>
              <a:tr h="486841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/>
                        <a:t>아마노</a:t>
                      </a:r>
                      <a:r>
                        <a:rPr lang="ko-KR" altLang="en-US" sz="1200" dirty="0"/>
                        <a:t> 코리아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35774411"/>
                  </a:ext>
                </a:extLst>
              </a:tr>
              <a:tr h="48684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AJ </a:t>
                      </a:r>
                      <a:r>
                        <a:rPr lang="ko-KR" altLang="en-US" sz="1200" dirty="0"/>
                        <a:t>파크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75289714"/>
                  </a:ext>
                </a:extLst>
              </a:tr>
              <a:tr h="48684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/>
                        <a:t>청명씨앤아이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69749139"/>
                  </a:ext>
                </a:extLst>
              </a:tr>
              <a:tr h="486841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/>
                        <a:t>카카오모빌리티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91587303"/>
                  </a:ext>
                </a:extLst>
              </a:tr>
              <a:tr h="486841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/>
                        <a:t>파킹클라우드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56722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902970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연결선 17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4" name="제목 12"/>
          <p:cNvSpPr txBox="1">
            <a:spLocks/>
          </p:cNvSpPr>
          <p:nvPr/>
        </p:nvSpPr>
        <p:spPr>
          <a:xfrm>
            <a:off x="323528" y="692696"/>
            <a:ext cx="2880320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엔티티관계도 </a:t>
            </a: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- </a:t>
            </a:r>
            <a:r>
              <a:rPr lang="en-US" altLang="ko-KR" sz="1700" b="1">
                <a:solidFill>
                  <a:schemeClr val="bg1"/>
                </a:solidFill>
                <a:latin typeface="+mn-ea"/>
                <a:cs typeface="+mj-cs"/>
              </a:rPr>
              <a:t>ERD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7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" name="막힌 원호 29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20C2D71-9255-4017-844D-079705EA15F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476" r="7476"/>
          <a:stretch/>
        </p:blipFill>
        <p:spPr>
          <a:xfrm>
            <a:off x="683568" y="1522893"/>
            <a:ext cx="7776864" cy="4155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9135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2">
            <a:extLst>
              <a:ext uri="{FF2B5EF4-FFF2-40B4-BE49-F238E27FC236}">
                <a16:creationId xmlns:a16="http://schemas.microsoft.com/office/drawing/2014/main" id="{0E2A4340-E554-47CE-87DF-0543B006F3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91680" y="2768571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" name="직사각형 7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2" name="직선 연결선 7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74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기능 처리도</a:t>
            </a: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(</a:t>
            </a:r>
            <a:r>
              <a:rPr kumimoji="0" lang="ko-KR" altLang="en-US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기능 흐름도</a:t>
            </a: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)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76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7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8" name="막힌 원호 77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2" name="Text Box 62"/>
          <p:cNvSpPr txBox="1">
            <a:spLocks noChangeArrowheads="1"/>
          </p:cNvSpPr>
          <p:nvPr/>
        </p:nvSpPr>
        <p:spPr bwMode="auto">
          <a:xfrm>
            <a:off x="258604" y="2017121"/>
            <a:ext cx="4968875" cy="2597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20000"/>
              </a:spcBef>
            </a:pPr>
            <a:r>
              <a:rPr lang="en-US" altLang="ko-KR" sz="1000" b="0" dirty="0">
                <a:latin typeface="+mn-ea"/>
                <a:ea typeface="+mn-ea"/>
              </a:rPr>
              <a:t>&lt;</a:t>
            </a:r>
            <a:r>
              <a:rPr lang="ko-KR" altLang="en-US" sz="1000" b="0" dirty="0" err="1">
                <a:latin typeface="+mn-ea"/>
                <a:ea typeface="+mn-ea"/>
              </a:rPr>
              <a:t>엣지</a:t>
            </a:r>
            <a:r>
              <a:rPr lang="ko-KR" altLang="en-US" sz="1000" b="0" dirty="0">
                <a:latin typeface="+mn-ea"/>
                <a:ea typeface="+mn-ea"/>
              </a:rPr>
              <a:t> 컴퓨팅기반 클라우드 거주자 주차관리 시스템 연계도</a:t>
            </a:r>
            <a:r>
              <a:rPr lang="en-US" altLang="ko-KR" sz="1000" b="0" dirty="0">
                <a:latin typeface="+mn-ea"/>
                <a:ea typeface="+mn-ea"/>
              </a:rPr>
              <a:t>&gt;</a:t>
            </a:r>
          </a:p>
        </p:txBody>
      </p:sp>
      <p:sp>
        <p:nvSpPr>
          <p:cNvPr id="114" name="AutoShape 46"/>
          <p:cNvSpPr>
            <a:spLocks noChangeArrowheads="1"/>
          </p:cNvSpPr>
          <p:nvPr/>
        </p:nvSpPr>
        <p:spPr bwMode="auto">
          <a:xfrm>
            <a:off x="4536173" y="3620826"/>
            <a:ext cx="971782" cy="562119"/>
          </a:xfrm>
          <a:prstGeom prst="can">
            <a:avLst>
              <a:gd name="adj" fmla="val 25000"/>
            </a:avLst>
          </a:prstGeom>
          <a:solidFill>
            <a:srgbClr val="EAEAEA"/>
          </a:solidFill>
          <a:ln w="6350">
            <a:solidFill>
              <a:srgbClr val="00264C"/>
            </a:solidFill>
            <a:round/>
            <a:headEnd/>
            <a:tailEnd/>
          </a:ln>
        </p:spPr>
        <p:txBody>
          <a:bodyPr lIns="36000" tIns="36000" rIns="36000" bIns="3600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주차현황</a:t>
            </a:r>
            <a:endParaRPr kumimoji="0" lang="en-US" altLang="ko-KR" sz="10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kern="0" dirty="0">
                <a:latin typeface="맑은 고딕" pitchFamily="50" charset="-127"/>
                <a:ea typeface="맑은 고딕" pitchFamily="50" charset="-127"/>
              </a:rPr>
              <a:t>DB</a:t>
            </a:r>
            <a:endParaRPr kumimoji="0" lang="en-US" altLang="ko-KR" sz="10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A4A7C0F3-6D1A-4A87-BCD3-093C9962FE5F}"/>
              </a:ext>
            </a:extLst>
          </p:cNvPr>
          <p:cNvGrpSpPr/>
          <p:nvPr/>
        </p:nvGrpSpPr>
        <p:grpSpPr>
          <a:xfrm>
            <a:off x="1166283" y="5810334"/>
            <a:ext cx="6284025" cy="258789"/>
            <a:chOff x="921229" y="5643629"/>
            <a:chExt cx="6284025" cy="258789"/>
          </a:xfrm>
        </p:grpSpPr>
        <p:sp>
          <p:nvSpPr>
            <p:cNvPr id="116" name="Oval 58"/>
            <p:cNvSpPr>
              <a:spLocks noChangeArrowheads="1"/>
            </p:cNvSpPr>
            <p:nvPr/>
          </p:nvSpPr>
          <p:spPr bwMode="auto">
            <a:xfrm>
              <a:off x="921229" y="5667307"/>
              <a:ext cx="201600" cy="203200"/>
            </a:xfrm>
            <a:prstGeom prst="ellipse">
              <a:avLst/>
            </a:prstGeom>
            <a:solidFill>
              <a:srgbClr val="77787B"/>
            </a:solidFill>
            <a:ln>
              <a:noFill/>
            </a:ln>
          </p:spPr>
          <p:txBody>
            <a:bodyPr wrap="none" lIns="54000" tIns="54000" rIns="54000" bIns="54000" anchor="ctr"/>
            <a:lstStyle/>
            <a:p>
              <a:pPr marL="85725" marR="0" lvl="0" indent="-85725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 typeface="Wingdings" pitchFamily="2" charset="2"/>
                <a:buNone/>
                <a:tabLst/>
                <a:defRPr/>
              </a:pPr>
              <a:r>
                <a:rPr kumimoji="0" lang="en-US" altLang="ko-KR" sz="10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1</a:t>
              </a:r>
            </a:p>
          </p:txBody>
        </p:sp>
        <p:sp>
          <p:nvSpPr>
            <p:cNvPr id="117" name="Text Box 59"/>
            <p:cNvSpPr txBox="1">
              <a:spLocks noChangeArrowheads="1"/>
            </p:cNvSpPr>
            <p:nvPr/>
          </p:nvSpPr>
          <p:spPr bwMode="auto">
            <a:xfrm>
              <a:off x="1157688" y="5643629"/>
              <a:ext cx="6047566" cy="2587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Arial" pitchFamily="34" charset="0"/>
                  <a:ea typeface="HY견고딕" pitchFamily="18" charset="-127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Arial" pitchFamily="34" charset="0"/>
                  <a:ea typeface="HY견고딕" pitchFamily="18" charset="-127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Arial" pitchFamily="34" charset="0"/>
                  <a:ea typeface="HY견고딕" pitchFamily="18" charset="-127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Arial" pitchFamily="34" charset="0"/>
                  <a:ea typeface="HY견고딕" pitchFamily="18" charset="-127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Arial" pitchFamily="34" charset="0"/>
                  <a:ea typeface="HY견고딕" pitchFamily="18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Arial" pitchFamily="34" charset="0"/>
                  <a:ea typeface="HY견고딕" pitchFamily="18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Arial" pitchFamily="34" charset="0"/>
                  <a:ea typeface="HY견고딕" pitchFamily="18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Arial" pitchFamily="34" charset="0"/>
                  <a:ea typeface="HY견고딕" pitchFamily="18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Arial" pitchFamily="34" charset="0"/>
                  <a:ea typeface="HY견고딕" pitchFamily="18" charset="-127"/>
                </a:defRPr>
              </a:lvl9pPr>
            </a:lstStyle>
            <a:p>
              <a:pPr eaLnBrk="1" hangingPunct="1">
                <a:lnSpc>
                  <a:spcPct val="120000"/>
                </a:lnSpc>
                <a:spcBef>
                  <a:spcPct val="20000"/>
                </a:spcBef>
              </a:pPr>
              <a:r>
                <a:rPr lang="ko-KR" altLang="en-US" sz="1000" b="0" dirty="0">
                  <a:latin typeface="맑은 고딕" pitchFamily="50" charset="-127"/>
                  <a:ea typeface="맑은 고딕" pitchFamily="50" charset="-127"/>
                </a:rPr>
                <a:t>주차관리 시스템에 접속하여 사용자 제공서비스를 선택한다</a:t>
              </a:r>
              <a:r>
                <a:rPr lang="en-US" altLang="ko-KR" sz="1000" b="0" dirty="0">
                  <a:latin typeface="맑은 고딕" pitchFamily="50" charset="-127"/>
                  <a:ea typeface="맑은 고딕" pitchFamily="50" charset="-127"/>
                </a:rPr>
                <a:t>. (</a:t>
              </a:r>
              <a:r>
                <a:rPr lang="ko-KR" altLang="en-US" sz="1000" b="0" dirty="0">
                  <a:latin typeface="맑은 고딕" pitchFamily="50" charset="-127"/>
                  <a:ea typeface="맑은 고딕" pitchFamily="50" charset="-127"/>
                </a:rPr>
                <a:t>현재 주차 정보 제공</a:t>
              </a:r>
              <a:r>
                <a:rPr lang="en-US" altLang="ko-KR" sz="1000" b="0" dirty="0">
                  <a:latin typeface="맑은 고딕" pitchFamily="50" charset="-127"/>
                  <a:ea typeface="맑은 고딕" pitchFamily="50" charset="-127"/>
                </a:rPr>
                <a:t>, </a:t>
              </a:r>
              <a:r>
                <a:rPr lang="ko-KR" altLang="en-US" sz="1000" b="0" dirty="0">
                  <a:latin typeface="맑은 고딕" pitchFamily="50" charset="-127"/>
                  <a:ea typeface="맑은 고딕" pitchFamily="50" charset="-127"/>
                </a:rPr>
                <a:t>가용 주차구역 예측</a:t>
              </a:r>
              <a:r>
                <a:rPr lang="en-US" altLang="ko-KR" sz="1000" b="0" dirty="0">
                  <a:latin typeface="맑은 고딕" pitchFamily="50" charset="-127"/>
                  <a:ea typeface="맑은 고딕" pitchFamily="50" charset="-127"/>
                </a:rPr>
                <a:t>)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389FD8E9-93FD-4CE9-804B-9F4BA5C1A1E1}"/>
              </a:ext>
            </a:extLst>
          </p:cNvPr>
          <p:cNvGrpSpPr/>
          <p:nvPr/>
        </p:nvGrpSpPr>
        <p:grpSpPr>
          <a:xfrm>
            <a:off x="1166283" y="6098366"/>
            <a:ext cx="2829653" cy="258789"/>
            <a:chOff x="921229" y="5898301"/>
            <a:chExt cx="2829653" cy="258789"/>
          </a:xfrm>
        </p:grpSpPr>
        <p:sp>
          <p:nvSpPr>
            <p:cNvPr id="118" name="Oval 73"/>
            <p:cNvSpPr>
              <a:spLocks noChangeArrowheads="1"/>
            </p:cNvSpPr>
            <p:nvPr/>
          </p:nvSpPr>
          <p:spPr bwMode="auto">
            <a:xfrm>
              <a:off x="921229" y="5926096"/>
              <a:ext cx="201600" cy="203200"/>
            </a:xfrm>
            <a:prstGeom prst="ellipse">
              <a:avLst/>
            </a:prstGeom>
            <a:solidFill>
              <a:srgbClr val="77787B"/>
            </a:solidFill>
            <a:ln>
              <a:noFill/>
            </a:ln>
          </p:spPr>
          <p:txBody>
            <a:bodyPr wrap="none" lIns="54000" tIns="54000" rIns="54000" bIns="54000" anchor="ctr"/>
            <a:lstStyle/>
            <a:p>
              <a:pPr marL="85725" marR="0" lvl="0" indent="-85725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 typeface="Wingdings" pitchFamily="2" charset="2"/>
                <a:buNone/>
                <a:tabLst/>
                <a:defRPr/>
              </a:pPr>
              <a:r>
                <a:rPr kumimoji="0" lang="en-US" altLang="ko-KR" sz="10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2</a:t>
              </a:r>
            </a:p>
          </p:txBody>
        </p:sp>
        <p:sp>
          <p:nvSpPr>
            <p:cNvPr id="119" name="Text Box 59"/>
            <p:cNvSpPr txBox="1">
              <a:spLocks noChangeArrowheads="1"/>
            </p:cNvSpPr>
            <p:nvPr/>
          </p:nvSpPr>
          <p:spPr bwMode="auto">
            <a:xfrm>
              <a:off x="1157688" y="5898301"/>
              <a:ext cx="2593194" cy="2587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Arial" pitchFamily="34" charset="0"/>
                  <a:ea typeface="HY견고딕" pitchFamily="18" charset="-127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Arial" pitchFamily="34" charset="0"/>
                  <a:ea typeface="HY견고딕" pitchFamily="18" charset="-127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Arial" pitchFamily="34" charset="0"/>
                  <a:ea typeface="HY견고딕" pitchFamily="18" charset="-127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Arial" pitchFamily="34" charset="0"/>
                  <a:ea typeface="HY견고딕" pitchFamily="18" charset="-127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Arial" pitchFamily="34" charset="0"/>
                  <a:ea typeface="HY견고딕" pitchFamily="18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Arial" pitchFamily="34" charset="0"/>
                  <a:ea typeface="HY견고딕" pitchFamily="18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Arial" pitchFamily="34" charset="0"/>
                  <a:ea typeface="HY견고딕" pitchFamily="18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Arial" pitchFamily="34" charset="0"/>
                  <a:ea typeface="HY견고딕" pitchFamily="18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Arial" pitchFamily="34" charset="0"/>
                  <a:ea typeface="HY견고딕" pitchFamily="18" charset="-127"/>
                </a:defRPr>
              </a:lvl9pPr>
            </a:lstStyle>
            <a:p>
              <a:pPr eaLnBrk="1" hangingPunct="1">
                <a:lnSpc>
                  <a:spcPct val="120000"/>
                </a:lnSpc>
                <a:spcBef>
                  <a:spcPct val="20000"/>
                </a:spcBef>
              </a:pPr>
              <a:r>
                <a:rPr lang="ko-KR" altLang="en-US" sz="1000" b="0" dirty="0">
                  <a:latin typeface="맑은 고딕" pitchFamily="50" charset="-127"/>
                  <a:ea typeface="맑은 고딕" pitchFamily="50" charset="-127"/>
                </a:rPr>
                <a:t>주차 </a:t>
              </a:r>
              <a:r>
                <a:rPr lang="en-US" altLang="ko-KR" sz="1000" b="0" dirty="0">
                  <a:latin typeface="맑은 고딕" pitchFamily="50" charset="-127"/>
                  <a:ea typeface="맑은 고딕" pitchFamily="50" charset="-127"/>
                </a:rPr>
                <a:t>/ </a:t>
              </a:r>
              <a:r>
                <a:rPr lang="ko-KR" altLang="en-US" sz="1000" b="0" dirty="0" err="1">
                  <a:latin typeface="맑은 고딕" pitchFamily="50" charset="-127"/>
                  <a:ea typeface="맑은 고딕" pitchFamily="50" charset="-127"/>
                </a:rPr>
                <a:t>출차</a:t>
              </a:r>
              <a:r>
                <a:rPr lang="ko-KR" altLang="en-US" sz="1000" b="0" dirty="0">
                  <a:latin typeface="맑은 고딕" pitchFamily="50" charset="-127"/>
                  <a:ea typeface="맑은 고딕" pitchFamily="50" charset="-127"/>
                </a:rPr>
                <a:t> 시 정보 저장 및 현황 제공</a:t>
              </a:r>
              <a:endParaRPr lang="en-US" altLang="ko-KR" sz="1000" b="0" dirty="0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120" name="Oval 44"/>
          <p:cNvSpPr>
            <a:spLocks noChangeArrowheads="1"/>
          </p:cNvSpPr>
          <p:nvPr/>
        </p:nvSpPr>
        <p:spPr bwMode="auto">
          <a:xfrm>
            <a:off x="566064" y="3003605"/>
            <a:ext cx="268287" cy="203200"/>
          </a:xfrm>
          <a:prstGeom prst="ellipse">
            <a:avLst/>
          </a:prstGeom>
          <a:solidFill>
            <a:srgbClr val="3B5AA8"/>
          </a:solidFill>
          <a:ln>
            <a:noFill/>
          </a:ln>
        </p:spPr>
        <p:txBody>
          <a:bodyPr wrap="none" lIns="54000" tIns="54000" rIns="54000" bIns="54000" anchor="ctr"/>
          <a:lstStyle/>
          <a:p>
            <a:pPr marL="85725" marR="0" lvl="0" indent="-85725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graphicFrame>
        <p:nvGraphicFramePr>
          <p:cNvPr id="121" name="표 120"/>
          <p:cNvGraphicFramePr>
            <a:graphicFrameLocks noGrp="1"/>
          </p:cNvGraphicFramePr>
          <p:nvPr/>
        </p:nvGraphicFramePr>
        <p:xfrm>
          <a:off x="243046" y="1401749"/>
          <a:ext cx="8721442" cy="44917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96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033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6524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8322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44917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3B5AA8"/>
                          </a:solidFill>
                          <a:effectLst/>
                          <a:latin typeface="+mn-ea"/>
                          <a:ea typeface="+mn-ea"/>
                        </a:rPr>
                        <a:t>개요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3B5AA8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영상인식 기반 실시간 지정주차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주차 상황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차량 정보 관리 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rgbClr val="3B5AA8"/>
                          </a:solidFill>
                        </a:rPr>
                        <a:t>프로젝트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/>
                        <a:t>엣지</a:t>
                      </a:r>
                      <a:r>
                        <a:rPr lang="ko-KR" altLang="en-US" sz="1000" dirty="0"/>
                        <a:t> 컴퓨팅 기반 클라우드 거주자 주차관리 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3" name="Rectangle 41">
            <a:extLst>
              <a:ext uri="{FF2B5EF4-FFF2-40B4-BE49-F238E27FC236}">
                <a16:creationId xmlns:a16="http://schemas.microsoft.com/office/drawing/2014/main" id="{E20B75AF-FFFE-400F-9DED-B7E658F8A7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4490" y="3285814"/>
            <a:ext cx="1439862" cy="309563"/>
          </a:xfrm>
          <a:prstGeom prst="rect">
            <a:avLst/>
          </a:prstGeom>
          <a:noFill/>
          <a:ln w="6350" algn="ctr">
            <a:solidFill>
              <a:srgbClr val="00264C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36000" tIns="36000" rIns="36000" bIns="3600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프로그램 실행</a:t>
            </a:r>
          </a:p>
        </p:txBody>
      </p:sp>
      <p:sp>
        <p:nvSpPr>
          <p:cNvPr id="24" name="순서도: 판단 23">
            <a:extLst>
              <a:ext uri="{FF2B5EF4-FFF2-40B4-BE49-F238E27FC236}">
                <a16:creationId xmlns:a16="http://schemas.microsoft.com/office/drawing/2014/main" id="{8C17A785-883D-4CAD-8575-009A55AA887F}"/>
              </a:ext>
            </a:extLst>
          </p:cNvPr>
          <p:cNvSpPr/>
          <p:nvPr/>
        </p:nvSpPr>
        <p:spPr>
          <a:xfrm>
            <a:off x="185601" y="3873644"/>
            <a:ext cx="1428750" cy="357187"/>
          </a:xfrm>
          <a:prstGeom prst="flowChartDecision">
            <a:avLst/>
          </a:prstGeom>
          <a:solidFill>
            <a:srgbClr val="FFFFE9"/>
          </a:solidFill>
          <a:ln w="3175" cap="flat" cmpd="sng" algn="ctr">
            <a:solidFill>
              <a:srgbClr val="00264C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 옵션</a:t>
            </a: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A921DCF-9513-4257-A854-CF5603583937}"/>
              </a:ext>
            </a:extLst>
          </p:cNvPr>
          <p:cNvCxnSpPr>
            <a:cxnSpLocks/>
          </p:cNvCxnSpPr>
          <p:nvPr/>
        </p:nvCxnSpPr>
        <p:spPr>
          <a:xfrm flipH="1">
            <a:off x="894421" y="3611954"/>
            <a:ext cx="1588" cy="255993"/>
          </a:xfrm>
          <a:prstGeom prst="straightConnector1">
            <a:avLst/>
          </a:prstGeom>
          <a:noFill/>
          <a:ln w="9525" cap="flat" cmpd="sng" algn="ctr">
            <a:solidFill>
              <a:srgbClr val="00264C"/>
            </a:solidFill>
            <a:prstDash val="solid"/>
            <a:headEnd type="none" w="med" len="med"/>
            <a:tailEnd type="triangle" w="med" len="med"/>
          </a:ln>
          <a:effectLst/>
        </p:spPr>
      </p:cxnSp>
      <p:sp>
        <p:nvSpPr>
          <p:cNvPr id="31" name="Rectangle 41">
            <a:extLst>
              <a:ext uri="{FF2B5EF4-FFF2-40B4-BE49-F238E27FC236}">
                <a16:creationId xmlns:a16="http://schemas.microsoft.com/office/drawing/2014/main" id="{11E99FF5-0AD3-4D18-8F79-6C6320E69A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8604" y="4560944"/>
            <a:ext cx="1242855" cy="385151"/>
          </a:xfrm>
          <a:prstGeom prst="rect">
            <a:avLst/>
          </a:prstGeom>
          <a:noFill/>
          <a:ln w="6350" algn="ctr">
            <a:solidFill>
              <a:srgbClr val="00264C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36000" tIns="36000" rIns="36000" bIns="3600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주차</a:t>
            </a:r>
            <a:r>
              <a:rPr kumimoji="0" lang="en-US" altLang="ko-KR" sz="9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900" b="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출차</a:t>
            </a:r>
            <a:r>
              <a:rPr kumimoji="0" lang="ko-KR" altLang="en-US" sz="9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 시 정보 저장 및 현황 제공</a:t>
            </a:r>
          </a:p>
        </p:txBody>
      </p:sp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FFFC4882-13F8-47CD-A964-B6AE45285A38}"/>
              </a:ext>
            </a:extLst>
          </p:cNvPr>
          <p:cNvCxnSpPr>
            <a:stCxn id="31" idx="3"/>
            <a:endCxn id="114" idx="2"/>
          </p:cNvCxnSpPr>
          <p:nvPr/>
        </p:nvCxnSpPr>
        <p:spPr>
          <a:xfrm flipV="1">
            <a:off x="1501459" y="3901886"/>
            <a:ext cx="3034714" cy="851634"/>
          </a:xfrm>
          <a:prstGeom prst="bentConnector3">
            <a:avLst>
              <a:gd name="adj1" fmla="val 50000"/>
            </a:avLst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E6E7AAE0-0692-482D-BBA0-FBF349F6D7DD}"/>
              </a:ext>
            </a:extLst>
          </p:cNvPr>
          <p:cNvCxnSpPr>
            <a:cxnSpLocks/>
          </p:cNvCxnSpPr>
          <p:nvPr/>
        </p:nvCxnSpPr>
        <p:spPr>
          <a:xfrm>
            <a:off x="885863" y="4229542"/>
            <a:ext cx="0" cy="339960"/>
          </a:xfrm>
          <a:prstGeom prst="straightConnector1">
            <a:avLst/>
          </a:prstGeom>
          <a:noFill/>
          <a:ln w="9525" cap="flat" cmpd="sng" algn="ctr">
            <a:solidFill>
              <a:srgbClr val="00264C"/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40" name="연결선: 꺾임 39">
            <a:extLst>
              <a:ext uri="{FF2B5EF4-FFF2-40B4-BE49-F238E27FC236}">
                <a16:creationId xmlns:a16="http://schemas.microsoft.com/office/drawing/2014/main" id="{7FFD1897-25FF-4F6C-BA1F-0CB8BE4DDD66}"/>
              </a:ext>
            </a:extLst>
          </p:cNvPr>
          <p:cNvCxnSpPr>
            <a:cxnSpLocks/>
            <a:stCxn id="31" idx="2"/>
          </p:cNvCxnSpPr>
          <p:nvPr/>
        </p:nvCxnSpPr>
        <p:spPr>
          <a:xfrm rot="5400000" flipH="1" flipV="1">
            <a:off x="2270260" y="2667709"/>
            <a:ext cx="888158" cy="3668614"/>
          </a:xfrm>
          <a:prstGeom prst="bentConnector4">
            <a:avLst>
              <a:gd name="adj1" fmla="val -25739"/>
              <a:gd name="adj2" fmla="val 58427"/>
            </a:avLst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1">
            <a:extLst>
              <a:ext uri="{FF2B5EF4-FFF2-40B4-BE49-F238E27FC236}">
                <a16:creationId xmlns:a16="http://schemas.microsoft.com/office/drawing/2014/main" id="{25CD2D97-9DAC-4FE0-BEBD-B5626C7FE5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66252" y="3282380"/>
            <a:ext cx="1105925" cy="300745"/>
          </a:xfrm>
          <a:prstGeom prst="rect">
            <a:avLst/>
          </a:prstGeom>
          <a:noFill/>
          <a:ln w="6350" algn="ctr">
            <a:solidFill>
              <a:srgbClr val="00264C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36000" tIns="36000" rIns="36000" bIns="3600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사용자 제공서비스</a:t>
            </a:r>
          </a:p>
        </p:txBody>
      </p:sp>
      <p:cxnSp>
        <p:nvCxnSpPr>
          <p:cNvPr id="48" name="연결선: 꺾임 47">
            <a:extLst>
              <a:ext uri="{FF2B5EF4-FFF2-40B4-BE49-F238E27FC236}">
                <a16:creationId xmlns:a16="http://schemas.microsoft.com/office/drawing/2014/main" id="{4DA25E86-C73F-4A9E-97A5-457A751335A9}"/>
              </a:ext>
            </a:extLst>
          </p:cNvPr>
          <p:cNvCxnSpPr>
            <a:cxnSpLocks/>
            <a:stCxn id="24" idx="3"/>
            <a:endCxn id="47" idx="1"/>
          </p:cNvCxnSpPr>
          <p:nvPr/>
        </p:nvCxnSpPr>
        <p:spPr>
          <a:xfrm flipV="1">
            <a:off x="1614351" y="3432753"/>
            <a:ext cx="451901" cy="619485"/>
          </a:xfrm>
          <a:prstGeom prst="bentConnector3">
            <a:avLst>
              <a:gd name="adj1" fmla="val 50000"/>
            </a:avLst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순서도: 판단 60">
            <a:extLst>
              <a:ext uri="{FF2B5EF4-FFF2-40B4-BE49-F238E27FC236}">
                <a16:creationId xmlns:a16="http://schemas.microsoft.com/office/drawing/2014/main" id="{B64A8808-9F86-4A83-B35D-B7516C3B0344}"/>
              </a:ext>
            </a:extLst>
          </p:cNvPr>
          <p:cNvSpPr/>
          <p:nvPr/>
        </p:nvSpPr>
        <p:spPr>
          <a:xfrm>
            <a:off x="3493290" y="3254167"/>
            <a:ext cx="1296144" cy="357787"/>
          </a:xfrm>
          <a:prstGeom prst="flowChartDecision">
            <a:avLst/>
          </a:prstGeom>
          <a:solidFill>
            <a:srgbClr val="FFFFE9"/>
          </a:solidFill>
          <a:ln w="3175" cap="flat" cmpd="sng" algn="ctr">
            <a:solidFill>
              <a:srgbClr val="00264C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가용 주차 구역 예측</a:t>
            </a: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916696F3-C063-423B-BC7A-CD7E577F14BF}"/>
              </a:ext>
            </a:extLst>
          </p:cNvPr>
          <p:cNvCxnSpPr>
            <a:cxnSpLocks/>
            <a:stCxn id="47" idx="3"/>
            <a:endCxn id="61" idx="1"/>
          </p:cNvCxnSpPr>
          <p:nvPr/>
        </p:nvCxnSpPr>
        <p:spPr>
          <a:xfrm>
            <a:off x="3172177" y="3432753"/>
            <a:ext cx="321113" cy="308"/>
          </a:xfrm>
          <a:prstGeom prst="straightConnector1">
            <a:avLst/>
          </a:prstGeom>
          <a:noFill/>
          <a:ln w="9525" cap="flat" cmpd="sng" algn="ctr">
            <a:solidFill>
              <a:srgbClr val="002060"/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53" name="연결선: 꺾임 52">
            <a:extLst>
              <a:ext uri="{FF2B5EF4-FFF2-40B4-BE49-F238E27FC236}">
                <a16:creationId xmlns:a16="http://schemas.microsoft.com/office/drawing/2014/main" id="{987F858E-F952-4D7D-BDAC-AF6285451718}"/>
              </a:ext>
            </a:extLst>
          </p:cNvPr>
          <p:cNvCxnSpPr>
            <a:cxnSpLocks/>
            <a:stCxn id="114" idx="1"/>
            <a:endCxn id="61" idx="3"/>
          </p:cNvCxnSpPr>
          <p:nvPr/>
        </p:nvCxnSpPr>
        <p:spPr>
          <a:xfrm rot="16200000" flipV="1">
            <a:off x="4811867" y="3410629"/>
            <a:ext cx="187765" cy="232630"/>
          </a:xfrm>
          <a:prstGeom prst="bentConnector2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순서도: 판단 74">
            <a:extLst>
              <a:ext uri="{FF2B5EF4-FFF2-40B4-BE49-F238E27FC236}">
                <a16:creationId xmlns:a16="http://schemas.microsoft.com/office/drawing/2014/main" id="{688EF273-0341-440A-80B5-E0B2C1D00493}"/>
              </a:ext>
            </a:extLst>
          </p:cNvPr>
          <p:cNvSpPr/>
          <p:nvPr/>
        </p:nvSpPr>
        <p:spPr>
          <a:xfrm>
            <a:off x="3493290" y="2818277"/>
            <a:ext cx="1296144" cy="357787"/>
          </a:xfrm>
          <a:prstGeom prst="flowChartDecision">
            <a:avLst/>
          </a:prstGeom>
          <a:solidFill>
            <a:srgbClr val="FFFFE9"/>
          </a:solidFill>
          <a:ln w="3175" cap="flat" cmpd="sng" algn="ctr">
            <a:solidFill>
              <a:srgbClr val="00264C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현재 주차</a:t>
            </a:r>
            <a:endParaRPr kumimoji="0" lang="en-US" altLang="ko-KR" sz="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정보 제공</a:t>
            </a:r>
          </a:p>
        </p:txBody>
      </p:sp>
      <p:cxnSp>
        <p:nvCxnSpPr>
          <p:cNvPr id="83" name="연결선: 꺾임 82">
            <a:extLst>
              <a:ext uri="{FF2B5EF4-FFF2-40B4-BE49-F238E27FC236}">
                <a16:creationId xmlns:a16="http://schemas.microsoft.com/office/drawing/2014/main" id="{050304A5-5949-4264-841D-293DE51306E8}"/>
              </a:ext>
            </a:extLst>
          </p:cNvPr>
          <p:cNvCxnSpPr>
            <a:cxnSpLocks/>
            <a:endCxn id="75" idx="1"/>
          </p:cNvCxnSpPr>
          <p:nvPr/>
        </p:nvCxnSpPr>
        <p:spPr>
          <a:xfrm rot="5400000" flipH="1" flipV="1">
            <a:off x="3114788" y="3054561"/>
            <a:ext cx="435891" cy="321113"/>
          </a:xfrm>
          <a:prstGeom prst="bentConnector2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연결선: 꺾임 83">
            <a:extLst>
              <a:ext uri="{FF2B5EF4-FFF2-40B4-BE49-F238E27FC236}">
                <a16:creationId xmlns:a16="http://schemas.microsoft.com/office/drawing/2014/main" id="{7A47F0C7-25B1-49CC-8312-94052C771F77}"/>
              </a:ext>
            </a:extLst>
          </p:cNvPr>
          <p:cNvCxnSpPr>
            <a:cxnSpLocks/>
            <a:stCxn id="114" idx="1"/>
            <a:endCxn id="75" idx="3"/>
          </p:cNvCxnSpPr>
          <p:nvPr/>
        </p:nvCxnSpPr>
        <p:spPr>
          <a:xfrm rot="16200000" flipV="1">
            <a:off x="4593922" y="3192684"/>
            <a:ext cx="623655" cy="232630"/>
          </a:xfrm>
          <a:prstGeom prst="bentConnector2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0B8966CB-3273-4AD0-9097-F293E61A6E69}"/>
              </a:ext>
            </a:extLst>
          </p:cNvPr>
          <p:cNvSpPr/>
          <p:nvPr/>
        </p:nvSpPr>
        <p:spPr>
          <a:xfrm>
            <a:off x="243047" y="2348880"/>
            <a:ext cx="4779018" cy="21627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거주자</a:t>
            </a: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BF6B849E-10E1-459D-A548-7E68EB57D777}"/>
              </a:ext>
            </a:extLst>
          </p:cNvPr>
          <p:cNvSpPr/>
          <p:nvPr/>
        </p:nvSpPr>
        <p:spPr>
          <a:xfrm>
            <a:off x="5022064" y="2348880"/>
            <a:ext cx="3947447" cy="21627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관리자</a:t>
            </a:r>
          </a:p>
        </p:txBody>
      </p:sp>
      <p:sp>
        <p:nvSpPr>
          <p:cNvPr id="91" name="Rectangle 41">
            <a:extLst>
              <a:ext uri="{FF2B5EF4-FFF2-40B4-BE49-F238E27FC236}">
                <a16:creationId xmlns:a16="http://schemas.microsoft.com/office/drawing/2014/main" id="{009AB4F3-79EF-43E3-9177-680E690A08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29649" y="3277970"/>
            <a:ext cx="1439862" cy="309563"/>
          </a:xfrm>
          <a:prstGeom prst="rect">
            <a:avLst/>
          </a:prstGeom>
          <a:noFill/>
          <a:ln w="6350" algn="ctr">
            <a:solidFill>
              <a:srgbClr val="00264C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36000" tIns="36000" rIns="36000" bIns="3600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프로그램 실행</a:t>
            </a:r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A5F16052-6A3C-49FD-8067-89EE70B5FA4A}"/>
              </a:ext>
            </a:extLst>
          </p:cNvPr>
          <p:cNvCxnSpPr>
            <a:cxnSpLocks/>
          </p:cNvCxnSpPr>
          <p:nvPr/>
        </p:nvCxnSpPr>
        <p:spPr>
          <a:xfrm flipH="1">
            <a:off x="8249579" y="3592352"/>
            <a:ext cx="1588" cy="255993"/>
          </a:xfrm>
          <a:prstGeom prst="straightConnector1">
            <a:avLst/>
          </a:prstGeom>
          <a:noFill/>
          <a:ln w="9525" cap="flat" cmpd="sng" algn="ctr">
            <a:solidFill>
              <a:srgbClr val="00264C"/>
            </a:solidFill>
            <a:prstDash val="solid"/>
            <a:headEnd type="none" w="med" len="med"/>
            <a:tailEnd type="triangle" w="med" len="med"/>
          </a:ln>
          <a:effectLst/>
        </p:spPr>
      </p:cxnSp>
      <p:sp>
        <p:nvSpPr>
          <p:cNvPr id="93" name="순서도: 판단 92">
            <a:extLst>
              <a:ext uri="{FF2B5EF4-FFF2-40B4-BE49-F238E27FC236}">
                <a16:creationId xmlns:a16="http://schemas.microsoft.com/office/drawing/2014/main" id="{B5EC0E82-BFF0-4713-83F8-CFF87B610453}"/>
              </a:ext>
            </a:extLst>
          </p:cNvPr>
          <p:cNvSpPr/>
          <p:nvPr/>
        </p:nvSpPr>
        <p:spPr>
          <a:xfrm>
            <a:off x="7543762" y="3848345"/>
            <a:ext cx="1428750" cy="357187"/>
          </a:xfrm>
          <a:prstGeom prst="flowChartDecision">
            <a:avLst/>
          </a:prstGeom>
          <a:solidFill>
            <a:srgbClr val="FFFFE9"/>
          </a:solidFill>
          <a:ln w="3175" cap="flat" cmpd="sng" algn="ctr">
            <a:solidFill>
              <a:srgbClr val="00264C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 옵션</a:t>
            </a:r>
          </a:p>
        </p:txBody>
      </p:sp>
      <p:sp>
        <p:nvSpPr>
          <p:cNvPr id="94" name="Rectangle 41">
            <a:extLst>
              <a:ext uri="{FF2B5EF4-FFF2-40B4-BE49-F238E27FC236}">
                <a16:creationId xmlns:a16="http://schemas.microsoft.com/office/drawing/2014/main" id="{09EA1839-B4FC-4D25-BA65-3379AAB4D8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72013" y="4341603"/>
            <a:ext cx="893606" cy="284096"/>
          </a:xfrm>
          <a:prstGeom prst="rect">
            <a:avLst/>
          </a:prstGeom>
          <a:solidFill>
            <a:srgbClr val="FFFFE9"/>
          </a:solidFill>
          <a:ln w="6350" algn="ctr">
            <a:solidFill>
              <a:srgbClr val="00264C"/>
            </a:solidFill>
            <a:miter lim="800000"/>
            <a:headEnd/>
            <a:tailEnd/>
          </a:ln>
        </p:spPr>
        <p:txBody>
          <a:bodyPr lIns="36000" tIns="36000" rIns="36000" bIns="3600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주차 정보 저장</a:t>
            </a:r>
          </a:p>
        </p:txBody>
      </p:sp>
      <p:sp>
        <p:nvSpPr>
          <p:cNvPr id="96" name="Rectangle 41">
            <a:extLst>
              <a:ext uri="{FF2B5EF4-FFF2-40B4-BE49-F238E27FC236}">
                <a16:creationId xmlns:a16="http://schemas.microsoft.com/office/drawing/2014/main" id="{2F0275D4-A7D0-45CA-A6EC-5D818EF8F1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78407" y="5030613"/>
            <a:ext cx="893606" cy="284096"/>
          </a:xfrm>
          <a:prstGeom prst="rect">
            <a:avLst/>
          </a:prstGeom>
          <a:solidFill>
            <a:srgbClr val="FFFFE9"/>
          </a:solidFill>
          <a:ln w="6350" algn="ctr">
            <a:solidFill>
              <a:srgbClr val="00264C"/>
            </a:solidFill>
            <a:miter lim="800000"/>
            <a:headEnd/>
            <a:tailEnd/>
          </a:ln>
        </p:spPr>
        <p:txBody>
          <a:bodyPr lIns="36000" tIns="36000" rIns="36000" bIns="3600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출차</a:t>
            </a:r>
            <a:r>
              <a:rPr kumimoji="0" lang="ko-KR" altLang="en-US" sz="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 정보 저장</a:t>
            </a:r>
          </a:p>
        </p:txBody>
      </p:sp>
      <p:sp>
        <p:nvSpPr>
          <p:cNvPr id="97" name="Rectangle 41">
            <a:extLst>
              <a:ext uri="{FF2B5EF4-FFF2-40B4-BE49-F238E27FC236}">
                <a16:creationId xmlns:a16="http://schemas.microsoft.com/office/drawing/2014/main" id="{87921666-13E3-49F5-9DFD-C04BF177B6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05174" y="4603146"/>
            <a:ext cx="1105925" cy="300745"/>
          </a:xfrm>
          <a:prstGeom prst="rect">
            <a:avLst/>
          </a:prstGeom>
          <a:noFill/>
          <a:ln w="6350" algn="ctr">
            <a:solidFill>
              <a:srgbClr val="00264C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36000" tIns="36000" rIns="36000" bIns="3600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관리자 제공 서비스</a:t>
            </a:r>
          </a:p>
        </p:txBody>
      </p: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A2246126-2995-427F-84E4-36E2089C6F88}"/>
              </a:ext>
            </a:extLst>
          </p:cNvPr>
          <p:cNvCxnSpPr>
            <a:cxnSpLocks/>
          </p:cNvCxnSpPr>
          <p:nvPr/>
        </p:nvCxnSpPr>
        <p:spPr>
          <a:xfrm>
            <a:off x="8258137" y="4205532"/>
            <a:ext cx="0" cy="420167"/>
          </a:xfrm>
          <a:prstGeom prst="straightConnector1">
            <a:avLst/>
          </a:prstGeom>
          <a:noFill/>
          <a:ln w="9525" cap="flat" cmpd="sng" algn="ctr">
            <a:solidFill>
              <a:srgbClr val="00264C"/>
            </a:solidFill>
            <a:prstDash val="solid"/>
            <a:headEnd type="none" w="med" len="med"/>
            <a:tailEnd type="triangle" w="med" len="med"/>
          </a:ln>
          <a:effectLst/>
        </p:spPr>
      </p:cxnSp>
      <p:sp>
        <p:nvSpPr>
          <p:cNvPr id="105" name="순서도: 판단 104">
            <a:extLst>
              <a:ext uri="{FF2B5EF4-FFF2-40B4-BE49-F238E27FC236}">
                <a16:creationId xmlns:a16="http://schemas.microsoft.com/office/drawing/2014/main" id="{9EF0FF35-DD43-475F-8A1F-BD4D512F00EB}"/>
              </a:ext>
            </a:extLst>
          </p:cNvPr>
          <p:cNvSpPr/>
          <p:nvPr/>
        </p:nvSpPr>
        <p:spPr>
          <a:xfrm>
            <a:off x="6043596" y="5139988"/>
            <a:ext cx="1296144" cy="357787"/>
          </a:xfrm>
          <a:prstGeom prst="flowChartDecision">
            <a:avLst/>
          </a:prstGeom>
          <a:solidFill>
            <a:srgbClr val="FFFFE9"/>
          </a:solidFill>
          <a:ln w="3175" cap="flat" cmpd="sng" algn="ctr">
            <a:solidFill>
              <a:srgbClr val="00264C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주차 </a:t>
            </a:r>
            <a:r>
              <a:rPr lang="ko-KR" altLang="en-US" sz="800" kern="0" dirty="0">
                <a:latin typeface="맑은 고딕" pitchFamily="50" charset="-127"/>
                <a:ea typeface="맑은 고딕" pitchFamily="50" charset="-127"/>
              </a:rPr>
              <a:t>위</a:t>
            </a:r>
            <a:r>
              <a:rPr kumimoji="0" lang="ko-KR" altLang="en-US" sz="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반</a:t>
            </a:r>
          </a:p>
        </p:txBody>
      </p:sp>
      <p:sp>
        <p:nvSpPr>
          <p:cNvPr id="106" name="순서도: 판단 105">
            <a:extLst>
              <a:ext uri="{FF2B5EF4-FFF2-40B4-BE49-F238E27FC236}">
                <a16:creationId xmlns:a16="http://schemas.microsoft.com/office/drawing/2014/main" id="{AB344D84-2651-4CFC-8264-947626BF970E}"/>
              </a:ext>
            </a:extLst>
          </p:cNvPr>
          <p:cNvSpPr/>
          <p:nvPr/>
        </p:nvSpPr>
        <p:spPr>
          <a:xfrm>
            <a:off x="6037440" y="4576985"/>
            <a:ext cx="1296144" cy="357787"/>
          </a:xfrm>
          <a:prstGeom prst="flowChartDecision">
            <a:avLst/>
          </a:prstGeom>
          <a:solidFill>
            <a:srgbClr val="FFFFE9"/>
          </a:solidFill>
          <a:ln w="3175" cap="flat" cmpd="sng" algn="ctr">
            <a:solidFill>
              <a:srgbClr val="00264C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정상 </a:t>
            </a:r>
            <a:r>
              <a:rPr kumimoji="0" lang="ko-KR" altLang="en-US" sz="800" b="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주차시</a:t>
            </a:r>
            <a:endParaRPr kumimoji="0" lang="ko-KR" altLang="en-US" sz="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cxnSp>
        <p:nvCxnSpPr>
          <p:cNvPr id="99" name="연결선: 꺾임 98">
            <a:extLst>
              <a:ext uri="{FF2B5EF4-FFF2-40B4-BE49-F238E27FC236}">
                <a16:creationId xmlns:a16="http://schemas.microsoft.com/office/drawing/2014/main" id="{BF1EE168-A7D9-42F4-A137-147DC236DC3C}"/>
              </a:ext>
            </a:extLst>
          </p:cNvPr>
          <p:cNvCxnSpPr>
            <a:stCxn id="114" idx="4"/>
            <a:endCxn id="105" idx="1"/>
          </p:cNvCxnSpPr>
          <p:nvPr/>
        </p:nvCxnSpPr>
        <p:spPr>
          <a:xfrm>
            <a:off x="5507955" y="3901886"/>
            <a:ext cx="535641" cy="1416996"/>
          </a:xfrm>
          <a:prstGeom prst="bentConnector3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5DE848AD-E4CE-41DB-9A3B-F99EBE7DD7CB}"/>
              </a:ext>
            </a:extLst>
          </p:cNvPr>
          <p:cNvCxnSpPr>
            <a:cxnSpLocks/>
            <a:stCxn id="97" idx="1"/>
            <a:endCxn id="106" idx="3"/>
          </p:cNvCxnSpPr>
          <p:nvPr/>
        </p:nvCxnSpPr>
        <p:spPr>
          <a:xfrm flipH="1">
            <a:off x="7333584" y="4753519"/>
            <a:ext cx="371590" cy="2360"/>
          </a:xfrm>
          <a:prstGeom prst="straightConnector1">
            <a:avLst/>
          </a:prstGeom>
          <a:noFill/>
          <a:ln w="9525" cap="flat" cmpd="sng" algn="ctr">
            <a:solidFill>
              <a:srgbClr val="00264C"/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07" name="연결선: 꺾임 106">
            <a:extLst>
              <a:ext uri="{FF2B5EF4-FFF2-40B4-BE49-F238E27FC236}">
                <a16:creationId xmlns:a16="http://schemas.microsoft.com/office/drawing/2014/main" id="{D7E99B9F-7EE9-4F20-B50A-1B872E578E10}"/>
              </a:ext>
            </a:extLst>
          </p:cNvPr>
          <p:cNvCxnSpPr>
            <a:cxnSpLocks/>
            <a:stCxn id="106" idx="1"/>
            <a:endCxn id="114" idx="4"/>
          </p:cNvCxnSpPr>
          <p:nvPr/>
        </p:nvCxnSpPr>
        <p:spPr>
          <a:xfrm rot="10800000">
            <a:off x="5507956" y="3901887"/>
            <a:ext cx="529485" cy="853993"/>
          </a:xfrm>
          <a:prstGeom prst="bentConnector3">
            <a:avLst>
              <a:gd name="adj1" fmla="val 15821"/>
            </a:avLst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B18CCD29-3F58-42C5-9D4F-B0BBBF2B3350}"/>
              </a:ext>
            </a:extLst>
          </p:cNvPr>
          <p:cNvCxnSpPr>
            <a:cxnSpLocks/>
          </p:cNvCxnSpPr>
          <p:nvPr/>
        </p:nvCxnSpPr>
        <p:spPr>
          <a:xfrm>
            <a:off x="7343854" y="5314709"/>
            <a:ext cx="371590" cy="0"/>
          </a:xfrm>
          <a:prstGeom prst="straightConnector1">
            <a:avLst/>
          </a:prstGeom>
          <a:noFill/>
          <a:ln w="9525" cap="flat" cmpd="sng" algn="ctr">
            <a:solidFill>
              <a:srgbClr val="00264C"/>
            </a:solidFill>
            <a:prstDash val="solid"/>
            <a:headEnd type="none" w="med" len="med"/>
            <a:tailEnd type="triangle" w="med" len="med"/>
          </a:ln>
          <a:effectLst/>
        </p:spPr>
      </p:cxnSp>
      <p:sp>
        <p:nvSpPr>
          <p:cNvPr id="125" name="Rectangle 41">
            <a:extLst>
              <a:ext uri="{FF2B5EF4-FFF2-40B4-BE49-F238E27FC236}">
                <a16:creationId xmlns:a16="http://schemas.microsoft.com/office/drawing/2014/main" id="{10E7355F-71E7-4E4A-A301-8644775908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05174" y="5121748"/>
            <a:ext cx="1105925" cy="357787"/>
          </a:xfrm>
          <a:prstGeom prst="rect">
            <a:avLst/>
          </a:prstGeom>
          <a:noFill/>
          <a:ln w="6350" algn="ctr">
            <a:solidFill>
              <a:srgbClr val="00264C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36000" tIns="36000" rIns="36000" bIns="3600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주차위반 알림</a:t>
            </a:r>
          </a:p>
        </p:txBody>
      </p:sp>
      <p:cxnSp>
        <p:nvCxnSpPr>
          <p:cNvPr id="127" name="직선 화살표 연결선 126">
            <a:extLst>
              <a:ext uri="{FF2B5EF4-FFF2-40B4-BE49-F238E27FC236}">
                <a16:creationId xmlns:a16="http://schemas.microsoft.com/office/drawing/2014/main" id="{700BE1F9-171A-49B5-8037-38F7050C1A67}"/>
              </a:ext>
            </a:extLst>
          </p:cNvPr>
          <p:cNvCxnSpPr>
            <a:cxnSpLocks/>
            <a:stCxn id="97" idx="2"/>
            <a:endCxn id="125" idx="0"/>
          </p:cNvCxnSpPr>
          <p:nvPr/>
        </p:nvCxnSpPr>
        <p:spPr>
          <a:xfrm>
            <a:off x="8258137" y="4903891"/>
            <a:ext cx="0" cy="217857"/>
          </a:xfrm>
          <a:prstGeom prst="straightConnector1">
            <a:avLst/>
          </a:prstGeom>
          <a:noFill/>
          <a:ln w="9525" cap="flat" cmpd="sng" algn="ctr">
            <a:solidFill>
              <a:srgbClr val="00264C"/>
            </a:solidFill>
            <a:prstDash val="solid"/>
            <a:headEnd type="none" w="med" len="med"/>
            <a:tailEnd type="triangle" w="med" len="med"/>
          </a:ln>
          <a:effectLst/>
        </p:spPr>
      </p:cxnSp>
      <p:pic>
        <p:nvPicPr>
          <p:cNvPr id="1029" name="그림 1028">
            <a:extLst>
              <a:ext uri="{FF2B5EF4-FFF2-40B4-BE49-F238E27FC236}">
                <a16:creationId xmlns:a16="http://schemas.microsoft.com/office/drawing/2014/main" id="{079CA758-81BB-45DB-814C-F38DA1C8268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988" t="7836" r="1487"/>
          <a:stretch/>
        </p:blipFill>
        <p:spPr>
          <a:xfrm>
            <a:off x="4643766" y="4483651"/>
            <a:ext cx="723195" cy="1146243"/>
          </a:xfrm>
          <a:prstGeom prst="rect">
            <a:avLst/>
          </a:prstGeom>
        </p:spPr>
      </p:pic>
      <p:cxnSp>
        <p:nvCxnSpPr>
          <p:cNvPr id="134" name="직선 화살표 연결선 133">
            <a:extLst>
              <a:ext uri="{FF2B5EF4-FFF2-40B4-BE49-F238E27FC236}">
                <a16:creationId xmlns:a16="http://schemas.microsoft.com/office/drawing/2014/main" id="{A8156329-7920-4C55-835A-3F829C48E94B}"/>
              </a:ext>
            </a:extLst>
          </p:cNvPr>
          <p:cNvCxnSpPr>
            <a:cxnSpLocks/>
            <a:stCxn id="1029" idx="0"/>
          </p:cNvCxnSpPr>
          <p:nvPr/>
        </p:nvCxnSpPr>
        <p:spPr>
          <a:xfrm flipH="1" flipV="1">
            <a:off x="5001084" y="4167857"/>
            <a:ext cx="4280" cy="315794"/>
          </a:xfrm>
          <a:prstGeom prst="straightConnector1">
            <a:avLst/>
          </a:prstGeom>
          <a:noFill/>
          <a:ln w="9525" cap="flat" cmpd="sng" algn="ctr">
            <a:solidFill>
              <a:srgbClr val="00264C"/>
            </a:solidFill>
            <a:prstDash val="solid"/>
            <a:headEnd type="none" w="med" len="med"/>
            <a:tailEnd type="triangle" w="med" len="med"/>
          </a:ln>
          <a:effectLst/>
        </p:spPr>
      </p:cxnSp>
      <p:sp>
        <p:nvSpPr>
          <p:cNvPr id="139" name="Oval 44">
            <a:extLst>
              <a:ext uri="{FF2B5EF4-FFF2-40B4-BE49-F238E27FC236}">
                <a16:creationId xmlns:a16="http://schemas.microsoft.com/office/drawing/2014/main" id="{56C471A4-26A4-4C9F-B70C-AD99C06D34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0669" y="4370610"/>
            <a:ext cx="268287" cy="203200"/>
          </a:xfrm>
          <a:prstGeom prst="ellipse">
            <a:avLst/>
          </a:prstGeom>
          <a:solidFill>
            <a:srgbClr val="3B5AA8"/>
          </a:solidFill>
          <a:ln>
            <a:noFill/>
          </a:ln>
        </p:spPr>
        <p:txBody>
          <a:bodyPr wrap="none" lIns="54000" tIns="54000" rIns="54000" bIns="54000" anchor="ctr"/>
          <a:lstStyle/>
          <a:p>
            <a:pPr marL="85725" marR="0" lvl="0" indent="-85725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lang="en-US" altLang="ko-KR" sz="1000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kumimoji="0" lang="en-US" altLang="ko-KR" sz="10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0" name="Oval 44">
            <a:extLst>
              <a:ext uri="{FF2B5EF4-FFF2-40B4-BE49-F238E27FC236}">
                <a16:creationId xmlns:a16="http://schemas.microsoft.com/office/drawing/2014/main" id="{DC290ACD-4601-4C61-BF70-7E709B7C97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36887" y="4415615"/>
            <a:ext cx="268287" cy="203200"/>
          </a:xfrm>
          <a:prstGeom prst="ellipse">
            <a:avLst/>
          </a:prstGeom>
          <a:solidFill>
            <a:srgbClr val="3B5AA8"/>
          </a:solidFill>
          <a:ln>
            <a:noFill/>
          </a:ln>
        </p:spPr>
        <p:txBody>
          <a:bodyPr wrap="none" lIns="54000" tIns="54000" rIns="54000" bIns="54000" anchor="ctr"/>
          <a:lstStyle/>
          <a:p>
            <a:pPr marL="85725" marR="0" lvl="0" indent="-85725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EC1CF836-5A33-4257-9419-DCD2EE6947E0}"/>
              </a:ext>
            </a:extLst>
          </p:cNvPr>
          <p:cNvGrpSpPr/>
          <p:nvPr/>
        </p:nvGrpSpPr>
        <p:grpSpPr>
          <a:xfrm>
            <a:off x="1166283" y="6392283"/>
            <a:ext cx="6954965" cy="258789"/>
            <a:chOff x="921229" y="6251933"/>
            <a:chExt cx="6954965" cy="258789"/>
          </a:xfrm>
        </p:grpSpPr>
        <p:sp>
          <p:nvSpPr>
            <p:cNvPr id="142" name="Oval 73">
              <a:extLst>
                <a:ext uri="{FF2B5EF4-FFF2-40B4-BE49-F238E27FC236}">
                  <a16:creationId xmlns:a16="http://schemas.microsoft.com/office/drawing/2014/main" id="{9E99CAAF-76AB-4931-A459-09B8EEDB9B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1229" y="6279728"/>
              <a:ext cx="201600" cy="203200"/>
            </a:xfrm>
            <a:prstGeom prst="ellipse">
              <a:avLst/>
            </a:prstGeom>
            <a:solidFill>
              <a:srgbClr val="77787B"/>
            </a:solidFill>
            <a:ln>
              <a:noFill/>
            </a:ln>
          </p:spPr>
          <p:txBody>
            <a:bodyPr wrap="none" lIns="54000" tIns="54000" rIns="54000" bIns="54000" anchor="ctr"/>
            <a:lstStyle/>
            <a:p>
              <a:pPr marL="85725" marR="0" lvl="0" indent="-85725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 typeface="Wingdings" pitchFamily="2" charset="2"/>
                <a:buNone/>
                <a:tabLst/>
                <a:defRPr/>
              </a:pPr>
              <a:r>
                <a:rPr lang="en-US" altLang="ko-KR" sz="1000" kern="0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3</a:t>
              </a:r>
              <a:endParaRPr kumimoji="0" lang="en-US" altLang="ko-KR" sz="1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43" name="Text Box 59">
              <a:extLst>
                <a:ext uri="{FF2B5EF4-FFF2-40B4-BE49-F238E27FC236}">
                  <a16:creationId xmlns:a16="http://schemas.microsoft.com/office/drawing/2014/main" id="{B5B4FC49-04A8-4D54-905A-E91C832CF1F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57688" y="6251933"/>
              <a:ext cx="6718506" cy="2587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Arial" pitchFamily="34" charset="0"/>
                  <a:ea typeface="HY견고딕" pitchFamily="18" charset="-127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Arial" pitchFamily="34" charset="0"/>
                  <a:ea typeface="HY견고딕" pitchFamily="18" charset="-127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Arial" pitchFamily="34" charset="0"/>
                  <a:ea typeface="HY견고딕" pitchFamily="18" charset="-127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Arial" pitchFamily="34" charset="0"/>
                  <a:ea typeface="HY견고딕" pitchFamily="18" charset="-127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Arial" pitchFamily="34" charset="0"/>
                  <a:ea typeface="HY견고딕" pitchFamily="18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Arial" pitchFamily="34" charset="0"/>
                  <a:ea typeface="HY견고딕" pitchFamily="18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Arial" pitchFamily="34" charset="0"/>
                  <a:ea typeface="HY견고딕" pitchFamily="18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Arial" pitchFamily="34" charset="0"/>
                  <a:ea typeface="HY견고딕" pitchFamily="18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Arial" pitchFamily="34" charset="0"/>
                  <a:ea typeface="HY견고딕" pitchFamily="18" charset="-127"/>
                </a:defRPr>
              </a:lvl9pPr>
            </a:lstStyle>
            <a:p>
              <a:pPr algn="l" eaLnBrk="1" hangingPunct="1">
                <a:lnSpc>
                  <a:spcPct val="120000"/>
                </a:lnSpc>
                <a:spcBef>
                  <a:spcPct val="20000"/>
                </a:spcBef>
              </a:pPr>
              <a:r>
                <a:rPr lang="ko-KR" altLang="en-US" sz="1000" b="0" dirty="0">
                  <a:latin typeface="맑은 고딕" pitchFamily="50" charset="-127"/>
                  <a:ea typeface="맑은 고딕" pitchFamily="50" charset="-127"/>
                </a:rPr>
                <a:t>주차관리 시스템에 접속하여 관리자 제공서비스를 선택한다</a:t>
              </a:r>
              <a:r>
                <a:rPr lang="en-US" altLang="ko-KR" sz="1000" b="0" dirty="0">
                  <a:latin typeface="맑은 고딕" pitchFamily="50" charset="-127"/>
                  <a:ea typeface="맑은 고딕" pitchFamily="50" charset="-127"/>
                </a:rPr>
                <a:t>. (</a:t>
              </a:r>
              <a:r>
                <a:rPr lang="ko-KR" altLang="en-US" sz="1000" b="0" dirty="0">
                  <a:latin typeface="맑은 고딕" pitchFamily="50" charset="-127"/>
                  <a:ea typeface="맑은 고딕" pitchFamily="50" charset="-127"/>
                </a:rPr>
                <a:t>정상 주차 시 주차현황 제공</a:t>
              </a:r>
              <a:r>
                <a:rPr lang="en-US" altLang="ko-KR" sz="1000" b="0" dirty="0">
                  <a:latin typeface="맑은 고딕" pitchFamily="50" charset="-127"/>
                  <a:ea typeface="맑은 고딕" pitchFamily="50" charset="-127"/>
                </a:rPr>
                <a:t>, </a:t>
              </a:r>
              <a:r>
                <a:rPr lang="ko-KR" altLang="en-US" sz="1000" b="0" dirty="0">
                  <a:latin typeface="맑은 고딕" pitchFamily="50" charset="-127"/>
                  <a:ea typeface="맑은 고딕" pitchFamily="50" charset="-127"/>
                </a:rPr>
                <a:t>주차 위반시 알림 제공</a:t>
              </a:r>
              <a:r>
                <a:rPr lang="en-US" altLang="ko-KR" sz="1000" b="0" dirty="0">
                  <a:latin typeface="맑은 고딕" pitchFamily="50" charset="-127"/>
                  <a:ea typeface="맑은 고딕" pitchFamily="50" charset="-127"/>
                </a:rPr>
                <a:t>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165038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noProof="0">
                <a:solidFill>
                  <a:schemeClr val="bg1"/>
                </a:solidFill>
                <a:latin typeface="+mn-ea"/>
                <a:cs typeface="+mj-cs"/>
              </a:rPr>
              <a:t>알고리즘 </a:t>
            </a:r>
            <a:r>
              <a:rPr lang="ko-KR" altLang="en-US" sz="1700" b="1">
                <a:solidFill>
                  <a:schemeClr val="bg1"/>
                </a:solidFill>
                <a:latin typeface="+mn-ea"/>
                <a:cs typeface="+mj-cs"/>
              </a:rPr>
              <a:t>명세서</a:t>
            </a:r>
            <a:r>
              <a:rPr lang="ko-KR" altLang="en-US" sz="1700" b="1" noProof="0">
                <a:solidFill>
                  <a:schemeClr val="bg1"/>
                </a:solidFill>
                <a:latin typeface="+mn-ea"/>
                <a:cs typeface="+mj-cs"/>
              </a:rPr>
              <a:t> 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222256" y="1473901"/>
            <a:ext cx="4291660" cy="438644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49E862D-DEC1-4F85-9CD2-0CF387D69237}"/>
              </a:ext>
            </a:extLst>
          </p:cNvPr>
          <p:cNvSpPr/>
          <p:nvPr/>
        </p:nvSpPr>
        <p:spPr>
          <a:xfrm>
            <a:off x="4572000" y="1473901"/>
            <a:ext cx="4291660" cy="438644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1400" b="1" dirty="0">
                <a:solidFill>
                  <a:schemeClr val="tx1"/>
                </a:solidFill>
              </a:rPr>
              <a:t>알고리즘 시나리오</a:t>
            </a:r>
            <a:endParaRPr lang="en-US" altLang="ko-KR" sz="1400" b="1" dirty="0">
              <a:solidFill>
                <a:schemeClr val="tx1"/>
              </a:solidFill>
            </a:endParaRPr>
          </a:p>
          <a:p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1. </a:t>
            </a:r>
            <a:r>
              <a:rPr lang="ko-KR" altLang="en-US" sz="1400" dirty="0">
                <a:solidFill>
                  <a:schemeClr val="tx1"/>
                </a:solidFill>
              </a:rPr>
              <a:t>주차면 인식 및 차량 주차 감지 </a:t>
            </a:r>
            <a:r>
              <a:rPr lang="en-US" altLang="ko-KR" sz="1400" dirty="0">
                <a:solidFill>
                  <a:schemeClr val="tx1"/>
                </a:solidFill>
              </a:rPr>
              <a:t>(</a:t>
            </a:r>
            <a:r>
              <a:rPr lang="ko-KR" altLang="en-US" sz="1400" dirty="0">
                <a:solidFill>
                  <a:schemeClr val="tx1"/>
                </a:solidFill>
              </a:rPr>
              <a:t>초음파 센서</a:t>
            </a:r>
            <a:r>
              <a:rPr lang="en-US" altLang="ko-KR" sz="1400" dirty="0">
                <a:solidFill>
                  <a:schemeClr val="tx1"/>
                </a:solidFill>
              </a:rPr>
              <a:t>)</a:t>
            </a:r>
          </a:p>
          <a:p>
            <a:pPr marL="342900" indent="-342900">
              <a:buAutoNum type="arabicPeriod"/>
            </a:pP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2. </a:t>
            </a:r>
            <a:r>
              <a:rPr lang="ko-KR" altLang="en-US" sz="1400" dirty="0">
                <a:solidFill>
                  <a:schemeClr val="tx1"/>
                </a:solidFill>
              </a:rPr>
              <a:t>감지 시 영상 스냅샷 </a:t>
            </a:r>
            <a:r>
              <a:rPr lang="en-US" altLang="ko-KR" sz="1400" dirty="0">
                <a:solidFill>
                  <a:schemeClr val="tx1"/>
                </a:solidFill>
              </a:rPr>
              <a:t>(IP </a:t>
            </a:r>
            <a:r>
              <a:rPr lang="ko-KR" altLang="en-US" sz="1400" dirty="0">
                <a:solidFill>
                  <a:schemeClr val="tx1"/>
                </a:solidFill>
              </a:rPr>
              <a:t>카메라</a:t>
            </a:r>
            <a:r>
              <a:rPr lang="en-US" altLang="ko-KR" sz="1400" dirty="0">
                <a:solidFill>
                  <a:schemeClr val="tx1"/>
                </a:solidFill>
              </a:rPr>
              <a:t>)</a:t>
            </a:r>
          </a:p>
          <a:p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3. </a:t>
            </a:r>
            <a:r>
              <a:rPr lang="ko-KR" altLang="en-US" sz="1400" dirty="0">
                <a:solidFill>
                  <a:schemeClr val="tx1"/>
                </a:solidFill>
              </a:rPr>
              <a:t>스냅샷 이미지 </a:t>
            </a:r>
            <a:r>
              <a:rPr lang="ko-KR" altLang="en-US" sz="1400" dirty="0" err="1">
                <a:solidFill>
                  <a:schemeClr val="tx1"/>
                </a:solidFill>
              </a:rPr>
              <a:t>전처리</a:t>
            </a:r>
            <a:endParaRPr lang="en-US" altLang="ko-KR" sz="1400" dirty="0">
              <a:solidFill>
                <a:schemeClr val="tx1"/>
              </a:solidFill>
            </a:endParaRPr>
          </a:p>
          <a:p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4. </a:t>
            </a:r>
            <a:r>
              <a:rPr lang="ko-KR" altLang="en-US" sz="1400" dirty="0">
                <a:solidFill>
                  <a:schemeClr val="tx1"/>
                </a:solidFill>
              </a:rPr>
              <a:t>차량 인식 및 번호판 검출 </a:t>
            </a:r>
            <a:r>
              <a:rPr lang="en-US" altLang="ko-KR" sz="1400" dirty="0">
                <a:solidFill>
                  <a:schemeClr val="tx1"/>
                </a:solidFill>
              </a:rPr>
              <a:t>(</a:t>
            </a:r>
            <a:r>
              <a:rPr lang="ko-KR" altLang="en-US" sz="1400" dirty="0" err="1">
                <a:solidFill>
                  <a:schemeClr val="tx1"/>
                </a:solidFill>
              </a:rPr>
              <a:t>엣지</a:t>
            </a:r>
            <a:r>
              <a:rPr lang="ko-KR" altLang="en-US" sz="1400" dirty="0">
                <a:solidFill>
                  <a:schemeClr val="tx1"/>
                </a:solidFill>
              </a:rPr>
              <a:t> 디바이스</a:t>
            </a:r>
            <a:r>
              <a:rPr lang="en-US" altLang="ko-KR" sz="1400" dirty="0">
                <a:solidFill>
                  <a:schemeClr val="tx1"/>
                </a:solidFill>
              </a:rPr>
              <a:t>)</a:t>
            </a:r>
          </a:p>
          <a:p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5. </a:t>
            </a:r>
            <a:r>
              <a:rPr lang="ko-KR" altLang="en-US" sz="1400" dirty="0">
                <a:solidFill>
                  <a:schemeClr val="tx1"/>
                </a:solidFill>
              </a:rPr>
              <a:t>검출 성공 시 차량 정보 </a:t>
            </a:r>
            <a:r>
              <a:rPr lang="en-US" altLang="ko-KR" sz="1400" dirty="0">
                <a:solidFill>
                  <a:schemeClr val="tx1"/>
                </a:solidFill>
              </a:rPr>
              <a:t>DB</a:t>
            </a:r>
            <a:r>
              <a:rPr lang="ko-KR" altLang="en-US" sz="1400" dirty="0">
                <a:solidFill>
                  <a:schemeClr val="tx1"/>
                </a:solidFill>
              </a:rPr>
              <a:t>로 전달</a:t>
            </a:r>
            <a:endParaRPr lang="en-US" altLang="ko-KR" sz="1400" dirty="0">
              <a:solidFill>
                <a:schemeClr val="tx1"/>
              </a:solidFill>
            </a:endParaRPr>
          </a:p>
          <a:p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6. 10</a:t>
            </a:r>
            <a:r>
              <a:rPr lang="ko-KR" altLang="en-US" sz="1400" dirty="0">
                <a:solidFill>
                  <a:schemeClr val="tx1"/>
                </a:solidFill>
              </a:rPr>
              <a:t>분 간격으로 영상 스냅샷 </a:t>
            </a:r>
            <a:r>
              <a:rPr lang="en-US" altLang="ko-KR" sz="1400" dirty="0">
                <a:solidFill>
                  <a:schemeClr val="tx1"/>
                </a:solidFill>
              </a:rPr>
              <a:t>(IP </a:t>
            </a:r>
            <a:r>
              <a:rPr lang="ko-KR" altLang="en-US" sz="1400" dirty="0">
                <a:solidFill>
                  <a:schemeClr val="tx1"/>
                </a:solidFill>
              </a:rPr>
              <a:t>카메라</a:t>
            </a:r>
            <a:r>
              <a:rPr lang="en-US" altLang="ko-KR" sz="14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67A6918-FDCE-4EE5-B2A2-1DD85DF7264B}"/>
              </a:ext>
            </a:extLst>
          </p:cNvPr>
          <p:cNvSpPr txBox="1"/>
          <p:nvPr/>
        </p:nvSpPr>
        <p:spPr>
          <a:xfrm>
            <a:off x="179512" y="1207785"/>
            <a:ext cx="36724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/>
              <a:t>거주자 차량 인식 및 번호판 검출 알고리즘 흐름도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7EF9355-F41F-4BF8-8B43-F9AD7F31E2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875" y="1556792"/>
            <a:ext cx="3523077" cy="4236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2470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noProof="0" dirty="0">
                <a:solidFill>
                  <a:schemeClr val="bg1"/>
                </a:solidFill>
                <a:latin typeface="+mn-ea"/>
                <a:cs typeface="+mj-cs"/>
              </a:rPr>
              <a:t>알고리즘 상세 설명서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222255" y="1546338"/>
            <a:ext cx="8740117" cy="281876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물체 인식 혹은 물체 </a:t>
            </a:r>
            <a:r>
              <a:rPr lang="ko-KR" altLang="en-US" sz="1200" dirty="0" err="1">
                <a:solidFill>
                  <a:schemeClr val="tx1"/>
                </a:solidFill>
              </a:rPr>
              <a:t>탐지란</a:t>
            </a:r>
            <a:r>
              <a:rPr lang="ko-KR" altLang="en-US" sz="1200" dirty="0">
                <a:solidFill>
                  <a:schemeClr val="tx1"/>
                </a:solidFill>
              </a:rPr>
              <a:t> 이미지나 영상의 물체를 식별하는 컴퓨터 비전 기술이다</a:t>
            </a:r>
            <a:r>
              <a:rPr lang="en-US" altLang="ko-KR" sz="1200" dirty="0">
                <a:solidFill>
                  <a:schemeClr val="tx1"/>
                </a:solidFill>
              </a:rPr>
              <a:t>. </a:t>
            </a:r>
            <a:r>
              <a:rPr lang="ko-KR" altLang="en-US" sz="1200" dirty="0">
                <a:solidFill>
                  <a:schemeClr val="tx1"/>
                </a:solidFill>
              </a:rPr>
              <a:t>컴퓨터 비전은 인공지능의 한 분야로서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사람의 눈을 모사하여 컴퓨터가 이와 유사하게 동작할 수 있도록 어떠한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ko-KR" altLang="en-US" sz="1200" dirty="0">
                <a:solidFill>
                  <a:schemeClr val="tx1"/>
                </a:solidFill>
              </a:rPr>
              <a:t>이미지나 영상에서 의미 있는 정보를 추출하는 기술을 연구하는 분야이다</a:t>
            </a:r>
            <a:r>
              <a:rPr lang="en-US" altLang="ko-KR" sz="1200" dirty="0">
                <a:solidFill>
                  <a:schemeClr val="tx1"/>
                </a:solidFill>
              </a:rPr>
              <a:t>. </a:t>
            </a:r>
            <a:r>
              <a:rPr lang="ko-KR" altLang="en-US" sz="1200" dirty="0">
                <a:solidFill>
                  <a:schemeClr val="tx1"/>
                </a:solidFill>
              </a:rPr>
              <a:t>이 기술을 통해 이미지 데이터에서 물체를 찾고 그것의 종류를 식별할 수 있다</a:t>
            </a:r>
            <a:r>
              <a:rPr lang="en-US" altLang="ko-KR" sz="1200" dirty="0">
                <a:solidFill>
                  <a:schemeClr val="tx1"/>
                </a:solidFill>
              </a:rPr>
              <a:t>. </a:t>
            </a:r>
            <a:r>
              <a:rPr lang="ko-KR" altLang="en-US" sz="1200" dirty="0">
                <a:solidFill>
                  <a:schemeClr val="tx1"/>
                </a:solidFill>
              </a:rPr>
              <a:t>즉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이미지나 영상의 모든 물체의 종류를 분류</a:t>
            </a:r>
            <a:r>
              <a:rPr lang="en-US" altLang="ko-KR" sz="1200" dirty="0">
                <a:solidFill>
                  <a:schemeClr val="tx1"/>
                </a:solidFill>
              </a:rPr>
              <a:t>(Classification)</a:t>
            </a:r>
            <a:r>
              <a:rPr lang="ko-KR" altLang="en-US" sz="1200" dirty="0">
                <a:solidFill>
                  <a:schemeClr val="tx1"/>
                </a:solidFill>
              </a:rPr>
              <a:t>하는 것뿐만 아니라 해당 물체의 위치를 구하는 것</a:t>
            </a:r>
            <a:r>
              <a:rPr lang="en-US" altLang="ko-KR" sz="1200" dirty="0">
                <a:solidFill>
                  <a:schemeClr val="tx1"/>
                </a:solidFill>
              </a:rPr>
              <a:t>(Localization)</a:t>
            </a:r>
            <a:r>
              <a:rPr lang="ko-KR" altLang="en-US" sz="1200" dirty="0">
                <a:solidFill>
                  <a:schemeClr val="tx1"/>
                </a:solidFill>
              </a:rPr>
              <a:t>이 물체 인식 기술의 최종 목표이다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본 프로젝트의 </a:t>
            </a:r>
            <a:r>
              <a:rPr lang="ko-KR" altLang="en-US" sz="1200" dirty="0" err="1">
                <a:solidFill>
                  <a:schemeClr val="tx1"/>
                </a:solidFill>
              </a:rPr>
              <a:t>거주차</a:t>
            </a:r>
            <a:r>
              <a:rPr lang="ko-KR" altLang="en-US" sz="1200" dirty="0">
                <a:solidFill>
                  <a:schemeClr val="tx1"/>
                </a:solidFill>
              </a:rPr>
              <a:t> 주차관리 시스템은 주차된 차량과 번호판을 인식하는 </a:t>
            </a:r>
            <a:r>
              <a:rPr lang="en-US" altLang="ko-KR" sz="1200" dirty="0">
                <a:solidFill>
                  <a:schemeClr val="tx1"/>
                </a:solidFill>
              </a:rPr>
              <a:t>Real-time </a:t>
            </a:r>
            <a:r>
              <a:rPr lang="ko-KR" altLang="en-US" sz="1200" dirty="0">
                <a:solidFill>
                  <a:schemeClr val="tx1"/>
                </a:solidFill>
              </a:rPr>
              <a:t>물체인식 모델 </a:t>
            </a:r>
            <a:r>
              <a:rPr lang="en-US" altLang="ko-KR" sz="1200" dirty="0">
                <a:solidFill>
                  <a:schemeClr val="tx1"/>
                </a:solidFill>
              </a:rPr>
              <a:t>YOLO</a:t>
            </a:r>
            <a:r>
              <a:rPr lang="ko-KR" altLang="en-US" sz="1200" dirty="0">
                <a:solidFill>
                  <a:schemeClr val="tx1"/>
                </a:solidFill>
              </a:rPr>
              <a:t>를 사용한다</a:t>
            </a:r>
            <a:r>
              <a:rPr lang="en-US" altLang="ko-KR" sz="1200" dirty="0">
                <a:solidFill>
                  <a:schemeClr val="tx1"/>
                </a:solidFill>
              </a:rPr>
              <a:t>. </a:t>
            </a:r>
            <a:r>
              <a:rPr lang="ko-KR" altLang="en-US" sz="1200" dirty="0">
                <a:solidFill>
                  <a:schemeClr val="tx1"/>
                </a:solidFill>
              </a:rPr>
              <a:t>최종 목표로 번호판 정보를 검출하고 전기차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장애인 전용 차량 또한 인식하여 분류한다</a:t>
            </a:r>
            <a:r>
              <a:rPr lang="en-US" altLang="ko-KR" sz="1200" dirty="0">
                <a:solidFill>
                  <a:schemeClr val="tx1"/>
                </a:solidFill>
              </a:rPr>
              <a:t>. </a:t>
            </a:r>
            <a:r>
              <a:rPr lang="ko-KR" altLang="en-US" sz="1200" dirty="0">
                <a:solidFill>
                  <a:schemeClr val="tx1"/>
                </a:solidFill>
              </a:rPr>
              <a:t>본 프로젝트에서 인식해야 하는 </a:t>
            </a:r>
            <a:r>
              <a:rPr lang="en-US" altLang="ko-KR" sz="1200" dirty="0">
                <a:solidFill>
                  <a:schemeClr val="tx1"/>
                </a:solidFill>
              </a:rPr>
              <a:t>Object Class</a:t>
            </a:r>
            <a:r>
              <a:rPr lang="ko-KR" altLang="en-US" sz="1200" dirty="0">
                <a:solidFill>
                  <a:schemeClr val="tx1"/>
                </a:solidFill>
              </a:rPr>
              <a:t>는 </a:t>
            </a:r>
            <a:r>
              <a:rPr lang="en-US" altLang="ko-KR" sz="1200" dirty="0">
                <a:solidFill>
                  <a:schemeClr val="tx1"/>
                </a:solidFill>
              </a:rPr>
              <a:t>car, </a:t>
            </a:r>
            <a:r>
              <a:rPr lang="en-US" altLang="ko-KR" sz="1200" dirty="0" err="1">
                <a:solidFill>
                  <a:schemeClr val="tx1"/>
                </a:solidFill>
              </a:rPr>
              <a:t>license_plate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en-US" altLang="ko-KR" sz="1200" dirty="0" err="1">
                <a:solidFill>
                  <a:schemeClr val="tx1"/>
                </a:solidFill>
              </a:rPr>
              <a:t>disabled_vehicle</a:t>
            </a:r>
            <a:r>
              <a:rPr lang="en-US" altLang="ko-KR" sz="1200" dirty="0">
                <a:solidFill>
                  <a:schemeClr val="tx1"/>
                </a:solidFill>
              </a:rPr>
              <a:t>, electronical vehicle 4</a:t>
            </a:r>
            <a:r>
              <a:rPr lang="ko-KR" altLang="en-US" sz="1200" dirty="0">
                <a:solidFill>
                  <a:schemeClr val="tx1"/>
                </a:solidFill>
              </a:rPr>
              <a:t>가지이다</a:t>
            </a:r>
            <a:r>
              <a:rPr lang="en-US" altLang="ko-KR" sz="1200" dirty="0">
                <a:solidFill>
                  <a:schemeClr val="tx1"/>
                </a:solidFill>
              </a:rPr>
              <a:t>. </a:t>
            </a:r>
            <a:r>
              <a:rPr lang="ko-KR" altLang="en-US" sz="1200" dirty="0" err="1">
                <a:solidFill>
                  <a:schemeClr val="tx1"/>
                </a:solidFill>
              </a:rPr>
              <a:t>라벨링된</a:t>
            </a:r>
            <a:r>
              <a:rPr lang="ko-KR" altLang="en-US" sz="1200" dirty="0">
                <a:solidFill>
                  <a:schemeClr val="tx1"/>
                </a:solidFill>
              </a:rPr>
              <a:t> 데이터를 통해 학습된 </a:t>
            </a:r>
            <a:r>
              <a:rPr lang="en-US" altLang="ko-KR" sz="1200" dirty="0">
                <a:solidFill>
                  <a:schemeClr val="tx1"/>
                </a:solidFill>
              </a:rPr>
              <a:t>YOLO </a:t>
            </a:r>
            <a:r>
              <a:rPr lang="ko-KR" altLang="en-US" sz="1200" dirty="0">
                <a:solidFill>
                  <a:schemeClr val="tx1"/>
                </a:solidFill>
              </a:rPr>
              <a:t>모델은 차량이 촬영된 이미지의 </a:t>
            </a:r>
            <a:r>
              <a:rPr lang="en-US" altLang="ko-KR" sz="1200" dirty="0">
                <a:solidFill>
                  <a:schemeClr val="tx1"/>
                </a:solidFill>
              </a:rPr>
              <a:t>Class, Object</a:t>
            </a:r>
            <a:r>
              <a:rPr lang="ko-KR" altLang="en-US" sz="1200" dirty="0">
                <a:solidFill>
                  <a:schemeClr val="tx1"/>
                </a:solidFill>
              </a:rPr>
              <a:t>의 위치 </a:t>
            </a:r>
            <a:r>
              <a:rPr lang="en-US" altLang="ko-KR" sz="1200" dirty="0">
                <a:solidFill>
                  <a:schemeClr val="tx1"/>
                </a:solidFill>
              </a:rPr>
              <a:t>x, y, h, w</a:t>
            </a:r>
            <a:r>
              <a:rPr lang="ko-KR" altLang="en-US" sz="1200" dirty="0">
                <a:solidFill>
                  <a:schemeClr val="tx1"/>
                </a:solidFill>
              </a:rPr>
              <a:t>를 예측한다</a:t>
            </a:r>
            <a:r>
              <a:rPr lang="en-US" altLang="ko-KR" sz="1200" dirty="0">
                <a:solidFill>
                  <a:schemeClr val="tx1"/>
                </a:solidFill>
              </a:rPr>
              <a:t>. </a:t>
            </a:r>
            <a:r>
              <a:rPr lang="ko-KR" altLang="en-US" sz="1200" dirty="0">
                <a:solidFill>
                  <a:schemeClr val="tx1"/>
                </a:solidFill>
              </a:rPr>
              <a:t>이는 주차장의 주차된 차량의 종류와 번호판의 위치를 검출하여 주차관리에 기반이 되는 핵심 기술로 사용된다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16D67C4-FDEC-4B33-BD4D-7B0BACB4B5C5}"/>
              </a:ext>
            </a:extLst>
          </p:cNvPr>
          <p:cNvSpPr txBox="1"/>
          <p:nvPr/>
        </p:nvSpPr>
        <p:spPr>
          <a:xfrm>
            <a:off x="179512" y="1207785"/>
            <a:ext cx="36724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/>
              <a:t>차량 인식 알고리즘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B61B581-004C-480B-B624-3303426B2C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4535451"/>
            <a:ext cx="3730997" cy="2098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 descr="텍스트, 실내, 바닥, 천장이(가) 표시된 사진&#10;&#10;자동 생성된 설명">
            <a:extLst>
              <a:ext uri="{FF2B5EF4-FFF2-40B4-BE49-F238E27FC236}">
                <a16:creationId xmlns:a16="http://schemas.microsoft.com/office/drawing/2014/main" id="{75BA5051-0A4D-4B60-8681-F57ED17A896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588" r="18500"/>
          <a:stretch/>
        </p:blipFill>
        <p:spPr>
          <a:xfrm>
            <a:off x="4746077" y="4535451"/>
            <a:ext cx="3714355" cy="2098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544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noProof="0" dirty="0">
                <a:solidFill>
                  <a:schemeClr val="bg1"/>
                </a:solidFill>
                <a:latin typeface="+mn-ea"/>
                <a:cs typeface="+mj-cs"/>
              </a:rPr>
              <a:t>알고리즘 상세 설명서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222255" y="1579931"/>
            <a:ext cx="8740117" cy="292890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번호판 인식 알고리즘은 기본적으로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OCR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기술을 사용한다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. OCR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의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50505"/>
                </a:solidFill>
                <a:effectLst/>
                <a:uLnTx/>
                <a:uFillTx/>
                <a:latin typeface="Segoe UI Historic" panose="020B0502040204020203" pitchFamily="34" charset="0"/>
                <a:ea typeface="맑은 고딕" panose="020B0503020000020004" pitchFamily="50" charset="-127"/>
                <a:cs typeface="+mn-cs"/>
              </a:rPr>
              <a:t>사전적 용어는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50505"/>
                </a:solidFill>
                <a:effectLst/>
                <a:uLnTx/>
                <a:uFillTx/>
                <a:latin typeface="Segoe UI Historic" panose="020B0502040204020203" pitchFamily="34" charset="0"/>
                <a:ea typeface="맑은 고딕" panose="020B0503020000020004" pitchFamily="50" charset="-127"/>
                <a:cs typeface="+mn-cs"/>
              </a:rPr>
              <a:t>Optical Character Recognition,</a:t>
            </a:r>
            <a:b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50505"/>
                </a:solidFill>
                <a:effectLst/>
                <a:uLnTx/>
                <a:uFillTx/>
                <a:latin typeface="Segoe UI Historic" panose="020B0502040204020203" pitchFamily="34" charset="0"/>
                <a:ea typeface="맑은 고딕" panose="020B0503020000020004" pitchFamily="50" charset="-127"/>
                <a:cs typeface="+mn-cs"/>
              </a:rPr>
            </a:b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50505"/>
                </a:solidFill>
                <a:effectLst/>
                <a:uLnTx/>
                <a:uFillTx/>
                <a:latin typeface="Segoe UI Historic" panose="020B0502040204020203" pitchFamily="34" charset="0"/>
                <a:ea typeface="맑은 고딕" panose="020B0503020000020004" pitchFamily="50" charset="-127"/>
                <a:cs typeface="+mn-cs"/>
              </a:rPr>
              <a:t>광학 문자 인식 기술인데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50505"/>
                </a:solidFill>
                <a:effectLst/>
                <a:uLnTx/>
                <a:uFillTx/>
                <a:latin typeface="Segoe UI Historic" panose="020B0502040204020203" pitchFamily="34" charset="0"/>
                <a:ea typeface="맑은 고딕" panose="020B0503020000020004" pitchFamily="50" charset="-127"/>
                <a:cs typeface="+mn-cs"/>
              </a:rPr>
              <a:t>, ‘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50505"/>
                </a:solidFill>
                <a:effectLst/>
                <a:uLnTx/>
                <a:uFillTx/>
                <a:latin typeface="Segoe UI Historic" panose="020B0502040204020203" pitchFamily="34" charset="0"/>
                <a:ea typeface="맑은 고딕" panose="020B0503020000020004" pitchFamily="50" charset="-127"/>
                <a:cs typeface="+mn-cs"/>
              </a:rPr>
              <a:t>사람이 쓰거나 기계로 인쇄한 문자의 영상을 이미지 스캐너로 획득하여 기계가 읽을 수 있는</a:t>
            </a:r>
            <a:b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50505"/>
                </a:solidFill>
                <a:effectLst/>
                <a:uLnTx/>
                <a:uFillTx/>
                <a:latin typeface="Segoe UI Historic" panose="020B0502040204020203" pitchFamily="34" charset="0"/>
                <a:ea typeface="맑은 고딕" panose="020B0503020000020004" pitchFamily="50" charset="-127"/>
                <a:cs typeface="+mn-cs"/>
              </a:rPr>
            </a:b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50505"/>
                </a:solidFill>
                <a:effectLst/>
                <a:uLnTx/>
                <a:uFillTx/>
                <a:latin typeface="Segoe UI Historic" panose="020B0502040204020203" pitchFamily="34" charset="0"/>
                <a:ea typeface="맑은 고딕" panose="020B0503020000020004" pitchFamily="50" charset="-127"/>
                <a:cs typeface="+mn-cs"/>
              </a:rPr>
              <a:t>문자로 변환하는 것</a:t>
            </a:r>
            <a:r>
              <a:rPr lang="en-US" altLang="ko-KR" sz="1200" dirty="0">
                <a:solidFill>
                  <a:srgbClr val="050505"/>
                </a:solidFill>
                <a:latin typeface="Segoe UI Historic" panose="020B0502040204020203" pitchFamily="34" charset="0"/>
                <a:ea typeface="맑은 고딕" panose="020B0503020000020004" pitchFamily="50" charset="-127"/>
              </a:rPr>
              <a:t>’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50505"/>
                </a:solidFill>
                <a:effectLst/>
                <a:uLnTx/>
                <a:uFillTx/>
                <a:latin typeface="Segoe UI Historic" panose="020B0502040204020203" pitchFamily="34" charset="0"/>
                <a:ea typeface="맑은 고딕" panose="020B0503020000020004" pitchFamily="50" charset="-127"/>
                <a:cs typeface="+mn-cs"/>
              </a:rPr>
              <a:t>이라고 정의한다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50505"/>
                </a:solidFill>
                <a:effectLst/>
                <a:uLnTx/>
                <a:uFillTx/>
                <a:latin typeface="Segoe UI Historic" panose="020B0502040204020203" pitchFamily="34" charset="0"/>
                <a:ea typeface="맑은 고딕" panose="020B0503020000020004" pitchFamily="50" charset="-127"/>
                <a:cs typeface="+mn-cs"/>
              </a:rPr>
              <a:t>.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-nanumgothic"/>
                <a:ea typeface="맑은 고딕" panose="020B0503020000020004" pitchFamily="50" charset="-127"/>
                <a:cs typeface="+mn-cs"/>
              </a:rPr>
              <a:t>예를 들어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-nanumgothic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-nanumgothic"/>
                <a:ea typeface="맑은 고딕" panose="020B0503020000020004" pitchFamily="50" charset="-127"/>
                <a:cs typeface="+mn-cs"/>
              </a:rPr>
              <a:t>카메라를 통해 자동차 번호를 인식하거나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-nanumgothic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-nanumgothic"/>
                <a:ea typeface="맑은 고딕" panose="020B0503020000020004" pitchFamily="50" charset="-127"/>
                <a:cs typeface="+mn-cs"/>
              </a:rPr>
              <a:t>신분증에서 개인 정보 텍스트를 인식하는 등의 기술이다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-nanumgothic"/>
                <a:ea typeface="맑은 고딕" panose="020B0503020000020004" pitchFamily="50" charset="-127"/>
                <a:cs typeface="+mn-cs"/>
              </a:rPr>
              <a:t>. </a:t>
            </a:r>
          </a:p>
          <a:p>
            <a:pPr marL="285750" lvl="0" indent="-285750">
              <a:lnSpc>
                <a:spcPct val="150000"/>
              </a:lnSpc>
              <a:buFontTx/>
              <a:buChar char="-"/>
              <a:defRPr/>
            </a:pPr>
            <a:r>
              <a:rPr lang="ko-KR" altLang="en-US" sz="1200" b="0" i="0" dirty="0">
                <a:solidFill>
                  <a:srgbClr val="333333"/>
                </a:solidFill>
                <a:effectLst/>
                <a:latin typeface="Helvetica Neue"/>
              </a:rPr>
              <a:t> 주차된 차량의 정보를 확인하기 위해 촬영된 차량의 번호판을 검출할 수 있어야 한다</a:t>
            </a:r>
            <a:r>
              <a:rPr lang="en-US" altLang="ko-KR" sz="1200" b="0" i="0" dirty="0">
                <a:solidFill>
                  <a:srgbClr val="333333"/>
                </a:solidFill>
                <a:effectLst/>
                <a:latin typeface="Helvetica Neue"/>
              </a:rPr>
              <a:t>. </a:t>
            </a:r>
            <a:r>
              <a:rPr lang="ko-KR" altLang="en-US" sz="1200" b="0" i="0" dirty="0">
                <a:solidFill>
                  <a:srgbClr val="333333"/>
                </a:solidFill>
                <a:effectLst/>
                <a:latin typeface="Helvetica Neue"/>
              </a:rPr>
              <a:t>본 </a:t>
            </a:r>
            <a:r>
              <a:rPr lang="ko-KR" altLang="en-US" sz="1200" dirty="0">
                <a:solidFill>
                  <a:srgbClr val="333333"/>
                </a:solidFill>
                <a:latin typeface="Helvetica Neue"/>
              </a:rPr>
              <a:t>프로젝트에서는 문자 및 숫자를 인식할 수 있는 </a:t>
            </a:r>
            <a:r>
              <a:rPr lang="en-US" altLang="ko-KR" sz="1200" dirty="0">
                <a:solidFill>
                  <a:srgbClr val="333333"/>
                </a:solidFill>
                <a:latin typeface="Helvetica Neue"/>
              </a:rPr>
              <a:t>CNN</a:t>
            </a:r>
            <a:r>
              <a:rPr lang="ko-KR" altLang="en-US" sz="1200" dirty="0">
                <a:solidFill>
                  <a:srgbClr val="333333"/>
                </a:solidFill>
                <a:latin typeface="Helvetica Neue"/>
              </a:rPr>
              <a:t>모델을 기반으로 한 </a:t>
            </a:r>
            <a:r>
              <a:rPr lang="en-US" altLang="ko-KR" sz="1200" dirty="0" err="1">
                <a:solidFill>
                  <a:srgbClr val="333333"/>
                </a:solidFill>
                <a:latin typeface="Helvetica Neue"/>
              </a:rPr>
              <a:t>LPRnet</a:t>
            </a:r>
            <a:r>
              <a:rPr lang="en-US" altLang="ko-KR" sz="1200" dirty="0">
                <a:solidFill>
                  <a:srgbClr val="333333"/>
                </a:solidFill>
                <a:latin typeface="Helvetica Neue"/>
              </a:rPr>
              <a:t> </a:t>
            </a:r>
            <a:r>
              <a:rPr lang="ko-KR" altLang="en-US" sz="1200" dirty="0">
                <a:solidFill>
                  <a:srgbClr val="333333"/>
                </a:solidFill>
                <a:latin typeface="Helvetica Neue"/>
              </a:rPr>
              <a:t>모델을 사용하여 차량 번호판을 검출한다</a:t>
            </a:r>
            <a:r>
              <a:rPr lang="en-US" altLang="ko-KR" sz="1200" dirty="0">
                <a:solidFill>
                  <a:srgbClr val="333333"/>
                </a:solidFill>
                <a:latin typeface="Helvetica Neue"/>
              </a:rPr>
              <a:t>. </a:t>
            </a:r>
            <a:r>
              <a:rPr lang="ko-KR" altLang="en-US" sz="1200" dirty="0">
                <a:solidFill>
                  <a:srgbClr val="333333"/>
                </a:solidFill>
                <a:latin typeface="Helvetica Neue"/>
              </a:rPr>
              <a:t>측면에서 촬영된 기울어진 </a:t>
            </a:r>
            <a:r>
              <a:rPr lang="ko-KR" altLang="en-US" sz="1200" b="0" i="0" dirty="0">
                <a:solidFill>
                  <a:srgbClr val="333333"/>
                </a:solidFill>
                <a:effectLst/>
                <a:latin typeface="Helvetica Neue"/>
              </a:rPr>
              <a:t>번호판 검출 정확도 향상을 위해 </a:t>
            </a:r>
            <a:r>
              <a:rPr lang="en-US" altLang="ko-KR" sz="1200" b="0" i="0" dirty="0">
                <a:solidFill>
                  <a:srgbClr val="333333"/>
                </a:solidFill>
                <a:effectLst/>
                <a:latin typeface="Helvetica Neue"/>
              </a:rPr>
              <a:t>Transformer Layer</a:t>
            </a:r>
            <a:r>
              <a:rPr lang="ko-KR" altLang="en-US" sz="1200" b="0" i="0" dirty="0">
                <a:solidFill>
                  <a:srgbClr val="333333"/>
                </a:solidFill>
                <a:effectLst/>
                <a:latin typeface="Helvetica Neue"/>
              </a:rPr>
              <a:t>를 통해 </a:t>
            </a:r>
            <a:r>
              <a:rPr lang="en-US" altLang="ko-KR" sz="1200" b="0" i="0" dirty="0">
                <a:solidFill>
                  <a:srgbClr val="333333"/>
                </a:solidFill>
                <a:effectLst/>
                <a:latin typeface="Helvetica Neue"/>
              </a:rPr>
              <a:t>Spatial transform</a:t>
            </a:r>
            <a:r>
              <a:rPr lang="ko-KR" altLang="en-US" sz="1200" dirty="0">
                <a:solidFill>
                  <a:srgbClr val="333333"/>
                </a:solidFill>
                <a:latin typeface="Helvetica Neue"/>
              </a:rPr>
              <a:t> 처리를 하여 진행</a:t>
            </a:r>
            <a:r>
              <a:rPr lang="ko-KR" altLang="en-US" sz="1200" b="0" i="0" dirty="0">
                <a:solidFill>
                  <a:srgbClr val="333333"/>
                </a:solidFill>
                <a:effectLst/>
                <a:latin typeface="Helvetica Neue"/>
              </a:rPr>
              <a:t>된다</a:t>
            </a:r>
            <a:r>
              <a:rPr lang="en-US" altLang="ko-KR" sz="1200" b="0" i="0" dirty="0">
                <a:solidFill>
                  <a:srgbClr val="333333"/>
                </a:solidFill>
                <a:effectLst/>
                <a:latin typeface="Helvetica Neue"/>
              </a:rPr>
              <a:t>. 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-nanumgothic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A785D41-59CA-497C-B7B6-64CE0B810560}"/>
              </a:ext>
            </a:extLst>
          </p:cNvPr>
          <p:cNvSpPr txBox="1"/>
          <p:nvPr/>
        </p:nvSpPr>
        <p:spPr>
          <a:xfrm>
            <a:off x="179512" y="1207785"/>
            <a:ext cx="36724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/>
              <a:t>번호판 검출 알고리즘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C5647D1-F87E-4657-AD9F-9722429A2C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633" y="5137493"/>
            <a:ext cx="3746927" cy="790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equence recognition of Chinese license plates - ScienceDirect">
            <a:extLst>
              <a:ext uri="{FF2B5EF4-FFF2-40B4-BE49-F238E27FC236}">
                <a16:creationId xmlns:a16="http://schemas.microsoft.com/office/drawing/2014/main" id="{7EB8D0AE-66D1-4DCF-9A0B-A66321CF44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440" y="4626060"/>
            <a:ext cx="4202236" cy="1813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BA3C921-06B3-4672-83C0-65BF4B92C1BA}"/>
              </a:ext>
            </a:extLst>
          </p:cNvPr>
          <p:cNvSpPr txBox="1"/>
          <p:nvPr/>
        </p:nvSpPr>
        <p:spPr>
          <a:xfrm>
            <a:off x="493316" y="6556518"/>
            <a:ext cx="388843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/>
              <a:t>Spatial transform</a:t>
            </a:r>
            <a:endParaRPr lang="ko-KR" altLang="en-US" sz="12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DBB0471-2F39-41F1-971F-3BE9744FBDCB}"/>
              </a:ext>
            </a:extLst>
          </p:cNvPr>
          <p:cNvSpPr txBox="1"/>
          <p:nvPr/>
        </p:nvSpPr>
        <p:spPr>
          <a:xfrm>
            <a:off x="5004633" y="6556517"/>
            <a:ext cx="388843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/>
              <a:t>License plate recognition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40403695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9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프로그램 </a:t>
            </a:r>
            <a:r>
              <a:rPr lang="en-US" altLang="ko-KR" sz="1700" b="1" dirty="0">
                <a:solidFill>
                  <a:schemeClr val="bg1"/>
                </a:solidFill>
                <a:latin typeface="+mn-ea"/>
                <a:cs typeface="+mj-cs"/>
              </a:rPr>
              <a:t>–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목록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1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" name="막힌 원호 34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6757858"/>
              </p:ext>
            </p:extLst>
          </p:nvPr>
        </p:nvGraphicFramePr>
        <p:xfrm>
          <a:off x="298210" y="1916832"/>
          <a:ext cx="8547580" cy="3794540"/>
        </p:xfrm>
        <a:graphic>
          <a:graphicData uri="http://schemas.openxmlformats.org/drawingml/2006/table">
            <a:tbl>
              <a:tblPr/>
              <a:tblGrid>
                <a:gridCol w="12335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26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871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945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기능 분류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기능번호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기능 명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4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LOG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LOG-01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로그인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454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PAR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PAR-01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주차장 선택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454"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PAR-01-01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/>
                          <a:cs typeface="+mn-cs"/>
                        </a:rPr>
                        <a:t>주차장 선택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실시간 주차 현황 조회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9454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USR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USR-01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내 주차구역 확인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9454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kern="0" spc="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USR-02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선호 주차 구역 수요 예측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9454">
                <a:tc row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ADM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ADM-01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차량 정보 조회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9454"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ADM-02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주차 위반 알림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9454"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ADM-03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주차 기록 확인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9454"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ADM-04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가용 주차 구역 예측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467306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연결선 17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4" name="제목 12"/>
          <p:cNvSpPr txBox="1">
            <a:spLocks/>
          </p:cNvSpPr>
          <p:nvPr/>
        </p:nvSpPr>
        <p:spPr>
          <a:xfrm>
            <a:off x="323528" y="692696"/>
            <a:ext cx="2880320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</a:rPr>
              <a:t>테이블 정의서 </a:t>
            </a:r>
            <a:r>
              <a:rPr lang="en-US" altLang="ko-KR" sz="1700" b="1">
                <a:solidFill>
                  <a:schemeClr val="bg1"/>
                </a:solidFill>
                <a:latin typeface="+mn-ea"/>
              </a:rPr>
              <a:t>- </a:t>
            </a:r>
            <a:r>
              <a:rPr lang="en-US" altLang="ko-KR" sz="1700" b="1">
                <a:solidFill>
                  <a:schemeClr val="bg1"/>
                </a:solidFill>
                <a:latin typeface="+mn-ea"/>
                <a:cs typeface="+mj-cs"/>
              </a:rPr>
              <a:t>ERD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7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" name="막힌 원호 29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175121" y="1473901"/>
            <a:ext cx="4036839" cy="438644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49E862D-DEC1-4F85-9CD2-0CF387D69237}"/>
              </a:ext>
            </a:extLst>
          </p:cNvPr>
          <p:cNvSpPr/>
          <p:nvPr/>
        </p:nvSpPr>
        <p:spPr>
          <a:xfrm>
            <a:off x="4304523" y="1473901"/>
            <a:ext cx="4664356" cy="438644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5" name="그림 4" descr="텍스트, 스크린샷, 검은색이(가) 표시된 사진&#10;&#10;자동 생성된 설명">
            <a:extLst>
              <a:ext uri="{FF2B5EF4-FFF2-40B4-BE49-F238E27FC236}">
                <a16:creationId xmlns:a16="http://schemas.microsoft.com/office/drawing/2014/main" id="{0B1F9BBF-A25D-4FCB-8AEE-54C6818695E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57" r="2926"/>
          <a:stretch/>
        </p:blipFill>
        <p:spPr>
          <a:xfrm>
            <a:off x="282000" y="1914547"/>
            <a:ext cx="3832587" cy="3843552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7EA02D64-F44B-40E9-B9C3-42A11F219A04}"/>
              </a:ext>
            </a:extLst>
          </p:cNvPr>
          <p:cNvSpPr txBox="1"/>
          <p:nvPr/>
        </p:nvSpPr>
        <p:spPr>
          <a:xfrm>
            <a:off x="323528" y="1507282"/>
            <a:ext cx="3832587" cy="373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/>
              <a:t>○ 테이블 구성도</a:t>
            </a:r>
            <a:endParaRPr lang="en-US" altLang="ko-KR" sz="14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BD67E94-F9B6-469E-998E-4E9BB1F2EF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5479" y="2208900"/>
            <a:ext cx="4603610" cy="1539738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C7C34DA6-D6C6-4F4C-9422-DFC50D67FA60}"/>
              </a:ext>
            </a:extLst>
          </p:cNvPr>
          <p:cNvSpPr txBox="1"/>
          <p:nvPr/>
        </p:nvSpPr>
        <p:spPr>
          <a:xfrm>
            <a:off x="4262390" y="1959888"/>
            <a:ext cx="14506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/>
              <a:t>&lt;User </a:t>
            </a:r>
            <a:r>
              <a:rPr lang="ko-KR" altLang="en-US" sz="1200" dirty="0"/>
              <a:t>테이블</a:t>
            </a:r>
            <a:r>
              <a:rPr lang="en-US" altLang="ko-KR" sz="1200" dirty="0"/>
              <a:t>&gt;</a:t>
            </a:r>
            <a:endParaRPr lang="ko-KR" altLang="en-US" sz="12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B62141F-258D-4DD8-9B3D-874AB2E82128}"/>
              </a:ext>
            </a:extLst>
          </p:cNvPr>
          <p:cNvSpPr txBox="1"/>
          <p:nvPr/>
        </p:nvSpPr>
        <p:spPr>
          <a:xfrm>
            <a:off x="4262390" y="3904870"/>
            <a:ext cx="14506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/>
              <a:t>&lt;Car </a:t>
            </a:r>
            <a:r>
              <a:rPr lang="ko-KR" altLang="en-US" sz="1200" dirty="0"/>
              <a:t>테이블</a:t>
            </a:r>
            <a:r>
              <a:rPr lang="en-US" altLang="ko-KR" sz="1200" dirty="0"/>
              <a:t>&gt;</a:t>
            </a:r>
            <a:endParaRPr lang="ko-KR" altLang="en-US" sz="1200" dirty="0"/>
          </a:p>
        </p:txBody>
      </p:sp>
      <p:pic>
        <p:nvPicPr>
          <p:cNvPr id="28" name="그림 27" descr="텍스트이(가) 표시된 사진&#10;&#10;자동 생성된 설명">
            <a:extLst>
              <a:ext uri="{FF2B5EF4-FFF2-40B4-BE49-F238E27FC236}">
                <a16:creationId xmlns:a16="http://schemas.microsoft.com/office/drawing/2014/main" id="{47CFDA73-7A63-4568-A5D2-FD0FD9579D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34501" y="4158637"/>
            <a:ext cx="4604400" cy="1208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7151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연결선 17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4" name="제목 12"/>
          <p:cNvSpPr txBox="1">
            <a:spLocks/>
          </p:cNvSpPr>
          <p:nvPr/>
        </p:nvSpPr>
        <p:spPr>
          <a:xfrm>
            <a:off x="323528" y="692696"/>
            <a:ext cx="2880320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</a:rPr>
              <a:t>테이블 정의서 </a:t>
            </a:r>
            <a:r>
              <a:rPr lang="en-US" altLang="ko-KR" sz="1700" b="1">
                <a:solidFill>
                  <a:schemeClr val="bg1"/>
                </a:solidFill>
                <a:latin typeface="+mn-ea"/>
              </a:rPr>
              <a:t>- </a:t>
            </a:r>
            <a:r>
              <a:rPr lang="en-US" altLang="ko-KR" sz="1700" b="1">
                <a:solidFill>
                  <a:schemeClr val="bg1"/>
                </a:solidFill>
                <a:latin typeface="+mn-ea"/>
                <a:cs typeface="+mj-cs"/>
              </a:rPr>
              <a:t>ERD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7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" name="막힌 원호 29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175121" y="1473901"/>
            <a:ext cx="4036839" cy="438644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49E862D-DEC1-4F85-9CD2-0CF387D69237}"/>
              </a:ext>
            </a:extLst>
          </p:cNvPr>
          <p:cNvSpPr/>
          <p:nvPr/>
        </p:nvSpPr>
        <p:spPr>
          <a:xfrm>
            <a:off x="4304523" y="1473901"/>
            <a:ext cx="4664356" cy="438644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5" name="그림 4" descr="텍스트, 스크린샷, 검은색이(가) 표시된 사진&#10;&#10;자동 생성된 설명">
            <a:extLst>
              <a:ext uri="{FF2B5EF4-FFF2-40B4-BE49-F238E27FC236}">
                <a16:creationId xmlns:a16="http://schemas.microsoft.com/office/drawing/2014/main" id="{0B1F9BBF-A25D-4FCB-8AEE-54C6818695E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57" r="2926"/>
          <a:stretch/>
        </p:blipFill>
        <p:spPr>
          <a:xfrm>
            <a:off x="282000" y="1914547"/>
            <a:ext cx="3832587" cy="3843552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7EA02D64-F44B-40E9-B9C3-42A11F219A04}"/>
              </a:ext>
            </a:extLst>
          </p:cNvPr>
          <p:cNvSpPr txBox="1"/>
          <p:nvPr/>
        </p:nvSpPr>
        <p:spPr>
          <a:xfrm>
            <a:off x="323528" y="1507282"/>
            <a:ext cx="3832587" cy="373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/>
              <a:t>○ 테이블 구성도</a:t>
            </a:r>
            <a:endParaRPr lang="en-US" altLang="ko-KR" sz="14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7C34DA6-D6C6-4F4C-9422-DFC50D67FA60}"/>
              </a:ext>
            </a:extLst>
          </p:cNvPr>
          <p:cNvSpPr txBox="1"/>
          <p:nvPr/>
        </p:nvSpPr>
        <p:spPr>
          <a:xfrm>
            <a:off x="4262390" y="2103337"/>
            <a:ext cx="218181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/>
              <a:t>&lt;</a:t>
            </a:r>
            <a:r>
              <a:rPr lang="en-US" altLang="ko-KR" sz="1200" dirty="0" err="1"/>
              <a:t>ParkingLot</a:t>
            </a:r>
            <a:r>
              <a:rPr lang="en-US" altLang="ko-KR" sz="1200" dirty="0"/>
              <a:t> </a:t>
            </a:r>
            <a:r>
              <a:rPr lang="ko-KR" altLang="en-US" sz="1200" dirty="0"/>
              <a:t>테이블</a:t>
            </a:r>
            <a:r>
              <a:rPr lang="en-US" altLang="ko-KR" sz="1200" dirty="0"/>
              <a:t>&gt;</a:t>
            </a:r>
            <a:endParaRPr lang="ko-KR" altLang="en-US" sz="12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B62141F-258D-4DD8-9B3D-874AB2E82128}"/>
              </a:ext>
            </a:extLst>
          </p:cNvPr>
          <p:cNvSpPr txBox="1"/>
          <p:nvPr/>
        </p:nvSpPr>
        <p:spPr>
          <a:xfrm>
            <a:off x="4262390" y="3572449"/>
            <a:ext cx="218181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/>
              <a:t>&lt;</a:t>
            </a:r>
            <a:r>
              <a:rPr lang="en-US" altLang="ko-KR" sz="1200" dirty="0" err="1"/>
              <a:t>ParkingArea</a:t>
            </a:r>
            <a:r>
              <a:rPr lang="en-US" altLang="ko-KR" sz="1200" dirty="0"/>
              <a:t> </a:t>
            </a:r>
            <a:r>
              <a:rPr lang="ko-KR" altLang="en-US" sz="1200" dirty="0"/>
              <a:t>테이블</a:t>
            </a:r>
            <a:r>
              <a:rPr lang="en-US" altLang="ko-KR" sz="1200" dirty="0"/>
              <a:t>&gt;</a:t>
            </a:r>
            <a:endParaRPr lang="ko-KR" altLang="en-US" sz="1200" dirty="0"/>
          </a:p>
        </p:txBody>
      </p:sp>
      <p:pic>
        <p:nvPicPr>
          <p:cNvPr id="3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36C43A3E-6707-46B1-A5D0-A7739BA311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37919" y="2415615"/>
            <a:ext cx="4604400" cy="876035"/>
          </a:xfrm>
          <a:prstGeom prst="rect">
            <a:avLst/>
          </a:prstGeom>
        </p:spPr>
      </p:pic>
      <p:pic>
        <p:nvPicPr>
          <p:cNvPr id="7" name="그림 6" descr="텍스트, 스크린샷, 실내이(가) 표시된 사진&#10;&#10;자동 생성된 설명">
            <a:extLst>
              <a:ext uri="{FF2B5EF4-FFF2-40B4-BE49-F238E27FC236}">
                <a16:creationId xmlns:a16="http://schemas.microsoft.com/office/drawing/2014/main" id="{49F54318-9BD3-43E9-9796-564E9BB927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37919" y="3849448"/>
            <a:ext cx="4604400" cy="1379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4389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핵심소스코드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 </a:t>
            </a: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(1)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222255" y="1567825"/>
            <a:ext cx="8740117" cy="466948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sz="900" b="1" dirty="0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C6EB7D9-BEAB-418A-A1DE-99814E2FEA68}"/>
              </a:ext>
            </a:extLst>
          </p:cNvPr>
          <p:cNvSpPr txBox="1"/>
          <p:nvPr/>
        </p:nvSpPr>
        <p:spPr>
          <a:xfrm>
            <a:off x="179512" y="1207785"/>
            <a:ext cx="25495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/>
              <a:t>자동차 번호판 검출 소스코드</a:t>
            </a:r>
          </a:p>
        </p:txBody>
      </p:sp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6F59CEB7-680A-4A0A-B3C2-D6EF887645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004" y="2232248"/>
            <a:ext cx="4260800" cy="3549419"/>
          </a:xfrm>
          <a:prstGeom prst="rect">
            <a:avLst/>
          </a:prstGeom>
        </p:spPr>
      </p:pic>
      <p:pic>
        <p:nvPicPr>
          <p:cNvPr id="18" name="그림 17" descr="테이블이(가) 표시된 사진&#10;&#10;자동 생성된 설명">
            <a:extLst>
              <a:ext uri="{FF2B5EF4-FFF2-40B4-BE49-F238E27FC236}">
                <a16:creationId xmlns:a16="http://schemas.microsoft.com/office/drawing/2014/main" id="{3ED2D217-D12C-4622-BC46-E6B60A3A86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8912" y="2232248"/>
            <a:ext cx="4435576" cy="4005064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9464606E-80AD-46DC-9B49-86050C77C874}"/>
              </a:ext>
            </a:extLst>
          </p:cNvPr>
          <p:cNvSpPr txBox="1"/>
          <p:nvPr/>
        </p:nvSpPr>
        <p:spPr>
          <a:xfrm>
            <a:off x="342412" y="1845815"/>
            <a:ext cx="388843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/>
              <a:t>OCR</a:t>
            </a:r>
            <a:r>
              <a:rPr lang="ko-KR" altLang="en-US" sz="1200" dirty="0"/>
              <a:t> </a:t>
            </a:r>
            <a:r>
              <a:rPr lang="en-US" altLang="ko-KR" sz="1200" dirty="0"/>
              <a:t>function</a:t>
            </a:r>
            <a:endParaRPr lang="ko-KR" altLang="en-US" sz="12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7EE556C-7FC4-47BB-ACC4-26B8C2192F64}"/>
              </a:ext>
            </a:extLst>
          </p:cNvPr>
          <p:cNvSpPr txBox="1"/>
          <p:nvPr/>
        </p:nvSpPr>
        <p:spPr>
          <a:xfrm>
            <a:off x="4802484" y="1845814"/>
            <a:ext cx="388843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 err="1"/>
              <a:t>LPRnet</a:t>
            </a:r>
            <a:r>
              <a:rPr lang="en-US" altLang="ko-KR" sz="1200" dirty="0"/>
              <a:t> Backbone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4003240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연결선 23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dirty="0" err="1">
                <a:solidFill>
                  <a:schemeClr val="bg1"/>
                </a:solidFill>
                <a:latin typeface="+mn-ea"/>
              </a:rPr>
              <a:t>핵심소스코드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1700" b="1" dirty="0">
                <a:solidFill>
                  <a:schemeClr val="bg1"/>
                </a:solidFill>
                <a:latin typeface="+mn-ea"/>
              </a:rPr>
              <a:t>(2)</a:t>
            </a:r>
            <a:endParaRPr lang="ko-KR" altLang="en-US" sz="1700" spc="-5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8B7AA7-6B1B-4404-BE70-1AF4A4E74036}"/>
              </a:ext>
            </a:extLst>
          </p:cNvPr>
          <p:cNvSpPr txBox="1"/>
          <p:nvPr/>
        </p:nvSpPr>
        <p:spPr>
          <a:xfrm>
            <a:off x="179512" y="1207785"/>
            <a:ext cx="25495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/>
              <a:t>전기자동차 인식 소스코드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93E5984-A66D-4A52-969B-E682C078DF42}"/>
              </a:ext>
            </a:extLst>
          </p:cNvPr>
          <p:cNvSpPr/>
          <p:nvPr/>
        </p:nvSpPr>
        <p:spPr>
          <a:xfrm>
            <a:off x="222255" y="1567825"/>
            <a:ext cx="8740117" cy="466948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sz="900" b="1" dirty="0">
              <a:solidFill>
                <a:schemeClr val="tx1"/>
              </a:solidFill>
            </a:endParaRPr>
          </a:p>
        </p:txBody>
      </p:sp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336A15C7-8139-4CD3-BEA7-B69D320CB10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894"/>
          <a:stretch/>
        </p:blipFill>
        <p:spPr>
          <a:xfrm>
            <a:off x="240935" y="1606540"/>
            <a:ext cx="7500664" cy="4603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0943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F38ED1BD-A0C0-4C5C-BE28-EE3CCC1BA049}"/>
              </a:ext>
            </a:extLst>
          </p:cNvPr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A0F9C9F4-46A4-4262-9D7C-E9988C18487D}"/>
              </a:ext>
            </a:extLst>
          </p:cNvPr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2BD4C07-EA71-43C4-9BEB-0D7106718CF9}"/>
              </a:ext>
            </a:extLst>
          </p:cNvPr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5" name="제목 12">
            <a:extLst>
              <a:ext uri="{FF2B5EF4-FFF2-40B4-BE49-F238E27FC236}">
                <a16:creationId xmlns:a16="http://schemas.microsoft.com/office/drawing/2014/main" id="{56203B48-A84F-4FB4-8B8A-F68012AC0EB1}"/>
              </a:ext>
            </a:extLst>
          </p:cNvPr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cs typeface="+mj-cs"/>
              </a:rPr>
              <a:t>| </a:t>
            </a:r>
            <a:r>
              <a:rPr lang="ko-KR" altLang="en-US" sz="1700" b="1" dirty="0">
                <a:solidFill>
                  <a:schemeClr val="bg1"/>
                </a:solidFill>
                <a:latin typeface="+mj-lt"/>
                <a:cs typeface="+mj-cs"/>
              </a:rPr>
              <a:t>국내 </a:t>
            </a:r>
            <a:r>
              <a:rPr lang="en-US" altLang="ko-KR" sz="1700" kern="0" spc="0" dirty="0">
                <a:solidFill>
                  <a:schemeClr val="bg1"/>
                </a:solidFill>
                <a:effectLst/>
                <a:latin typeface="+mj-lt"/>
                <a:ea typeface="맑은 고딕" panose="020B0503020000020004" pitchFamily="50" charset="-127"/>
              </a:rPr>
              <a:t>•</a:t>
            </a:r>
            <a:r>
              <a:rPr lang="ko-KR" altLang="en-US" sz="1700" kern="0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</a:rPr>
              <a:t> </a:t>
            </a:r>
            <a:r>
              <a:rPr lang="ko-KR" altLang="en-US" sz="1700" b="1" dirty="0">
                <a:solidFill>
                  <a:schemeClr val="bg1"/>
                </a:solidFill>
                <a:latin typeface="+mj-lt"/>
                <a:cs typeface="+mj-cs"/>
              </a:rPr>
              <a:t>외 기술 현황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cs typeface="+mj-cs"/>
            </a:endParaRPr>
          </a:p>
        </p:txBody>
      </p:sp>
      <p:pic>
        <p:nvPicPr>
          <p:cNvPr id="16" name="Picture 6">
            <a:extLst>
              <a:ext uri="{FF2B5EF4-FFF2-40B4-BE49-F238E27FC236}">
                <a16:creationId xmlns:a16="http://schemas.microsoft.com/office/drawing/2014/main" id="{8FAA1EAB-3954-46F5-8ABA-A63E8810BD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37E67DFC-031B-4EDB-BE12-AA5AD27D1E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막힌 원호 17">
            <a:extLst>
              <a:ext uri="{FF2B5EF4-FFF2-40B4-BE49-F238E27FC236}">
                <a16:creationId xmlns:a16="http://schemas.microsoft.com/office/drawing/2014/main" id="{04F13BD7-1541-40E9-80DC-A6B6A879045E}"/>
              </a:ext>
            </a:extLst>
          </p:cNvPr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A2A94C16-E27D-428E-92DE-DEE12E5CCA4C}"/>
              </a:ext>
            </a:extLst>
          </p:cNvPr>
          <p:cNvGraphicFramePr>
            <a:graphicFrameLocks noGrp="1"/>
          </p:cNvGraphicFramePr>
          <p:nvPr/>
        </p:nvGraphicFramePr>
        <p:xfrm>
          <a:off x="1014389" y="1473038"/>
          <a:ext cx="7344815" cy="136000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68963">
                  <a:extLst>
                    <a:ext uri="{9D8B030D-6E8A-4147-A177-3AD203B41FA5}">
                      <a16:colId xmlns:a16="http://schemas.microsoft.com/office/drawing/2014/main" val="3484682124"/>
                    </a:ext>
                  </a:extLst>
                </a:gridCol>
                <a:gridCol w="1468963">
                  <a:extLst>
                    <a:ext uri="{9D8B030D-6E8A-4147-A177-3AD203B41FA5}">
                      <a16:colId xmlns:a16="http://schemas.microsoft.com/office/drawing/2014/main" val="790874102"/>
                    </a:ext>
                  </a:extLst>
                </a:gridCol>
                <a:gridCol w="1468963">
                  <a:extLst>
                    <a:ext uri="{9D8B030D-6E8A-4147-A177-3AD203B41FA5}">
                      <a16:colId xmlns:a16="http://schemas.microsoft.com/office/drawing/2014/main" val="516079833"/>
                    </a:ext>
                  </a:extLst>
                </a:gridCol>
                <a:gridCol w="1468963">
                  <a:extLst>
                    <a:ext uri="{9D8B030D-6E8A-4147-A177-3AD203B41FA5}">
                      <a16:colId xmlns:a16="http://schemas.microsoft.com/office/drawing/2014/main" val="3784628536"/>
                    </a:ext>
                  </a:extLst>
                </a:gridCol>
                <a:gridCol w="1468963">
                  <a:extLst>
                    <a:ext uri="{9D8B030D-6E8A-4147-A177-3AD203B41FA5}">
                      <a16:colId xmlns:a16="http://schemas.microsoft.com/office/drawing/2014/main" val="3428808382"/>
                    </a:ext>
                  </a:extLst>
                </a:gridCol>
              </a:tblGrid>
              <a:tr h="2505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차량 촬영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번호판 추출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/>
                        <a:t>전처리</a:t>
                      </a:r>
                      <a:endParaRPr lang="ko-KR" altLang="en-US" sz="1200" b="1" dirty="0"/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번호판 인식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차량번호출력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6962589"/>
                  </a:ext>
                </a:extLst>
              </a:tr>
              <a:tr h="1085683">
                <a:tc>
                  <a:txBody>
                    <a:bodyPr/>
                    <a:lstStyle/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sz="1200" dirty="0"/>
                        <a:t>카메라</a:t>
                      </a:r>
                      <a:endParaRPr lang="en-US" altLang="ko-KR" sz="1200" dirty="0"/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sz="1200" dirty="0"/>
                        <a:t>정면에서 촬영</a:t>
                      </a:r>
                      <a:endParaRPr lang="en-US" altLang="ko-KR" sz="1200" dirty="0"/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sz="1200" dirty="0"/>
                        <a:t>정지 영상</a:t>
                      </a:r>
                      <a:endParaRPr lang="en-US" altLang="ko-KR" sz="1200" dirty="0"/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sz="1200" dirty="0"/>
                        <a:t>승용 </a:t>
                      </a:r>
                      <a:r>
                        <a:rPr lang="en-US" altLang="ko-KR" sz="1200" dirty="0"/>
                        <a:t>/ </a:t>
                      </a:r>
                      <a:r>
                        <a:rPr lang="ko-KR" altLang="en-US" sz="1200" dirty="0" err="1"/>
                        <a:t>비승용</a:t>
                      </a:r>
                      <a:endParaRPr lang="en-US" altLang="ko-KR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- </a:t>
                      </a:r>
                      <a:r>
                        <a:rPr lang="ko-KR" altLang="en-US" sz="1200" dirty="0"/>
                        <a:t>번호판 영역 검출</a:t>
                      </a:r>
                      <a:endParaRPr lang="en-US" altLang="ko-KR" sz="1200" dirty="0"/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200" dirty="0"/>
                        <a:t>차량 앞 번호판</a:t>
                      </a:r>
                      <a:endParaRPr lang="en-US" altLang="ko-KR" sz="1200" dirty="0"/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200" dirty="0"/>
                        <a:t>가로</a:t>
                      </a:r>
                      <a:r>
                        <a:rPr lang="en-US" altLang="ko-KR" sz="1200" dirty="0"/>
                        <a:t>:</a:t>
                      </a:r>
                      <a:r>
                        <a:rPr lang="ko-KR" altLang="en-US" sz="1200" dirty="0"/>
                        <a:t>세로</a:t>
                      </a:r>
                      <a:r>
                        <a:rPr lang="en-US" altLang="ko-KR" sz="1200" dirty="0"/>
                        <a:t>=2:1</a:t>
                      </a: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200" dirty="0"/>
                        <a:t>이진영상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200" dirty="0"/>
                        <a:t>각도에 따른 번호판의 기울기 보정</a:t>
                      </a:r>
                      <a:endParaRPr lang="en-US" altLang="ko-KR" sz="1200" dirty="0"/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200" dirty="0"/>
                        <a:t>음영의 보정</a:t>
                      </a:r>
                      <a:endParaRPr lang="en-US" altLang="ko-KR" sz="1200" dirty="0"/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200" dirty="0"/>
                        <a:t>잡음 제거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200" dirty="0"/>
                        <a:t>기준 글자 설정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한글</a:t>
                      </a:r>
                      <a:r>
                        <a:rPr lang="en-US" altLang="ko-KR" sz="1200" dirty="0"/>
                        <a:t>/</a:t>
                      </a:r>
                      <a:r>
                        <a:rPr lang="ko-KR" altLang="en-US" sz="1200" dirty="0"/>
                        <a:t>숫자</a:t>
                      </a:r>
                      <a:r>
                        <a:rPr lang="en-US" altLang="ko-KR" sz="1200" dirty="0"/>
                        <a:t>)</a:t>
                      </a: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200" dirty="0"/>
                        <a:t>글자 및 숫자 매칭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en-US" altLang="ko-KR" sz="1200" dirty="0"/>
                        <a:t>User Interface</a:t>
                      </a: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200" dirty="0"/>
                        <a:t>승용 </a:t>
                      </a:r>
                      <a:r>
                        <a:rPr lang="en-US" altLang="ko-KR" sz="1200" dirty="0"/>
                        <a:t>/ </a:t>
                      </a:r>
                      <a:r>
                        <a:rPr lang="ko-KR" altLang="en-US" sz="1200" dirty="0" err="1"/>
                        <a:t>비승용</a:t>
                      </a:r>
                      <a:r>
                        <a:rPr lang="ko-KR" altLang="en-US" sz="1200" dirty="0"/>
                        <a:t> 차량 번호 출력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65116984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92823E67-FD71-485D-82B1-D19900100804}"/>
              </a:ext>
            </a:extLst>
          </p:cNvPr>
          <p:cNvSpPr txBox="1"/>
          <p:nvPr/>
        </p:nvSpPr>
        <p:spPr>
          <a:xfrm>
            <a:off x="3275856" y="2935826"/>
            <a:ext cx="41044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표 </a:t>
            </a:r>
            <a:r>
              <a:rPr lang="en-US" altLang="ko-KR" sz="1200" dirty="0"/>
              <a:t>2-1.</a:t>
            </a:r>
            <a:r>
              <a:rPr lang="ko-KR" altLang="en-US" sz="1200" dirty="0"/>
              <a:t> 자동차 번호판 인식 과정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BF3F5F7-A0B3-4786-BAAC-E29ABF7CF0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4389" y="3352740"/>
            <a:ext cx="3121636" cy="296989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9A5D08F-2DDC-490B-B88C-2D589651719C}"/>
              </a:ext>
            </a:extLst>
          </p:cNvPr>
          <p:cNvSpPr txBox="1"/>
          <p:nvPr/>
        </p:nvSpPr>
        <p:spPr>
          <a:xfrm>
            <a:off x="1259632" y="6316805"/>
            <a:ext cx="41044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그림 </a:t>
            </a:r>
            <a:r>
              <a:rPr lang="en-US" altLang="ko-KR" sz="1200" dirty="0"/>
              <a:t>2-1.</a:t>
            </a:r>
            <a:r>
              <a:rPr lang="ko-KR" altLang="en-US" sz="1200" dirty="0"/>
              <a:t> 국가 별 차량정보 인식 기술 </a:t>
            </a:r>
          </a:p>
        </p:txBody>
      </p:sp>
      <p:pic>
        <p:nvPicPr>
          <p:cNvPr id="1026" name="Picture 2" descr="파킹클라우드, 업계 최초 &amp;#39;클라우드 LPR&amp;#39; 개발…번호 인식률↑, 혼잡↓">
            <a:extLst>
              <a:ext uri="{FF2B5EF4-FFF2-40B4-BE49-F238E27FC236}">
                <a16:creationId xmlns:a16="http://schemas.microsoft.com/office/drawing/2014/main" id="{835DA790-56EA-474B-965D-F8D78BB8AD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075" b="12081"/>
          <a:stretch/>
        </p:blipFill>
        <p:spPr bwMode="auto">
          <a:xfrm>
            <a:off x="4366304" y="3904187"/>
            <a:ext cx="4150500" cy="2080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D74EEAD-0F63-41DE-B35F-DA7663B78B3C}"/>
              </a:ext>
            </a:extLst>
          </p:cNvPr>
          <p:cNvSpPr txBox="1"/>
          <p:nvPr/>
        </p:nvSpPr>
        <p:spPr>
          <a:xfrm>
            <a:off x="4685161" y="6270354"/>
            <a:ext cx="41044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그림 </a:t>
            </a:r>
            <a:r>
              <a:rPr lang="en-US" altLang="ko-KR" sz="1200" dirty="0"/>
              <a:t>2-2.</a:t>
            </a:r>
            <a:r>
              <a:rPr lang="ko-KR" altLang="en-US" sz="1200" dirty="0"/>
              <a:t> 기업 </a:t>
            </a:r>
            <a:r>
              <a:rPr lang="en-US" altLang="ko-KR" sz="1200" dirty="0"/>
              <a:t>‘</a:t>
            </a:r>
            <a:r>
              <a:rPr lang="ko-KR" altLang="en-US" sz="1200" dirty="0" err="1"/>
              <a:t>파킹클라우드</a:t>
            </a:r>
            <a:r>
              <a:rPr lang="en-US" altLang="ko-KR" sz="1200" dirty="0"/>
              <a:t>’</a:t>
            </a:r>
            <a:r>
              <a:rPr lang="ko-KR" altLang="en-US" sz="1200" dirty="0"/>
              <a:t>가 개발한 클라우드 </a:t>
            </a:r>
            <a:r>
              <a:rPr lang="en-US" altLang="ko-KR" sz="1200" dirty="0"/>
              <a:t>LPR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1199976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1549" y="116632"/>
            <a:ext cx="936104" cy="489971"/>
          </a:xfrm>
          <a:prstGeom prst="rect">
            <a:avLst/>
          </a:prstGeom>
        </p:spPr>
      </p:pic>
      <p:pic>
        <p:nvPicPr>
          <p:cNvPr id="10" name="Picture 13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6"/>
          <a:stretch/>
        </p:blipFill>
        <p:spPr bwMode="auto">
          <a:xfrm rot="10800000">
            <a:off x="4306022" y="3226032"/>
            <a:ext cx="4837978" cy="3615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2963451" y="2998113"/>
            <a:ext cx="321709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b="1" spc="-150" dirty="0">
                <a:solidFill>
                  <a:srgbClr val="3B5AA8"/>
                </a:solidFill>
              </a:rPr>
              <a:t>Thank you</a:t>
            </a:r>
            <a:endParaRPr lang="ko-KR" altLang="en-US" sz="5000" b="1" spc="-150" dirty="0">
              <a:solidFill>
                <a:srgbClr val="3B5AA8"/>
              </a:solidFill>
            </a:endParaRPr>
          </a:p>
        </p:txBody>
      </p:sp>
      <p:sp>
        <p:nvSpPr>
          <p:cNvPr id="9" name="바닥글 개체 틀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grpSp>
        <p:nvGrpSpPr>
          <p:cNvPr id="15" name="그룹 14"/>
          <p:cNvGrpSpPr/>
          <p:nvPr/>
        </p:nvGrpSpPr>
        <p:grpSpPr>
          <a:xfrm>
            <a:off x="75729" y="166947"/>
            <a:ext cx="2192015" cy="600145"/>
            <a:chOff x="75729" y="166947"/>
            <a:chExt cx="2192015" cy="600145"/>
          </a:xfrm>
        </p:grpSpPr>
        <p:grpSp>
          <p:nvGrpSpPr>
            <p:cNvPr id="16" name="그룹 6"/>
            <p:cNvGrpSpPr/>
            <p:nvPr/>
          </p:nvGrpSpPr>
          <p:grpSpPr>
            <a:xfrm>
              <a:off x="683568" y="199273"/>
              <a:ext cx="1584176" cy="461665"/>
              <a:chOff x="683568" y="199273"/>
              <a:chExt cx="1584176" cy="461665"/>
            </a:xfrm>
          </p:grpSpPr>
          <p:cxnSp>
            <p:nvCxnSpPr>
              <p:cNvPr id="18" name="직선 연결선 17"/>
              <p:cNvCxnSpPr/>
              <p:nvPr/>
            </p:nvCxnSpPr>
            <p:spPr>
              <a:xfrm>
                <a:off x="728966" y="206489"/>
                <a:ext cx="1538778" cy="0"/>
              </a:xfrm>
              <a:prstGeom prst="line">
                <a:avLst/>
              </a:prstGeom>
              <a:ln w="38100">
                <a:solidFill>
                  <a:srgbClr val="3B5A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TextBox 19"/>
              <p:cNvSpPr txBox="1"/>
              <p:nvPr/>
            </p:nvSpPr>
            <p:spPr>
              <a:xfrm>
                <a:off x="683568" y="199273"/>
                <a:ext cx="145264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200" b="1" dirty="0">
                    <a:solidFill>
                      <a:srgbClr val="3B5AA8"/>
                    </a:solidFill>
                    <a:latin typeface="+mn-ea"/>
                  </a:rPr>
                  <a:t>내가 기획한 </a:t>
                </a:r>
                <a:r>
                  <a:rPr lang="en-US" altLang="ko-KR" sz="1200" b="1" dirty="0">
                    <a:solidFill>
                      <a:srgbClr val="3B5AA8"/>
                    </a:solidFill>
                    <a:latin typeface="+mn-ea"/>
                  </a:rPr>
                  <a:t>ICT</a:t>
                </a:r>
                <a:r>
                  <a:rPr lang="ko-KR" altLang="en-US" sz="1200" b="1" dirty="0">
                    <a:solidFill>
                      <a:srgbClr val="3B5AA8"/>
                    </a:solidFill>
                    <a:latin typeface="+mn-ea"/>
                  </a:rPr>
                  <a:t>가</a:t>
                </a:r>
                <a:endParaRPr lang="en-US" altLang="ko-KR" sz="1200" b="1" dirty="0">
                  <a:solidFill>
                    <a:srgbClr val="3B5AA8"/>
                  </a:solidFill>
                  <a:latin typeface="+mn-ea"/>
                </a:endParaRPr>
              </a:p>
              <a:p>
                <a:r>
                  <a:rPr lang="ko-KR" altLang="en-US" sz="1200" b="1" dirty="0">
                    <a:solidFill>
                      <a:srgbClr val="3B5AA8"/>
                    </a:solidFill>
                    <a:latin typeface="+mn-ea"/>
                  </a:rPr>
                  <a:t>세상을 바꾼다면</a:t>
                </a:r>
                <a:r>
                  <a:rPr lang="en-US" altLang="ko-KR" sz="1200" b="1" dirty="0">
                    <a:solidFill>
                      <a:srgbClr val="3B5AA8"/>
                    </a:solidFill>
                    <a:latin typeface="+mn-ea"/>
                  </a:rPr>
                  <a:t>?</a:t>
                </a:r>
                <a:endParaRPr lang="ko-KR" altLang="en-US" sz="1200" b="1" dirty="0">
                  <a:solidFill>
                    <a:srgbClr val="3B5AA8"/>
                  </a:solidFill>
                  <a:latin typeface="+mn-ea"/>
                </a:endParaRPr>
              </a:p>
            </p:txBody>
          </p:sp>
        </p:grpSp>
        <p:pic>
          <p:nvPicPr>
            <p:cNvPr id="17" name="Picture 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729" y="166947"/>
              <a:ext cx="607839" cy="600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1" name="직사각형 10"/>
          <p:cNvSpPr/>
          <p:nvPr/>
        </p:nvSpPr>
        <p:spPr>
          <a:xfrm>
            <a:off x="971600" y="6453336"/>
            <a:ext cx="7056784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387269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9E543717-D0C9-49AD-A6A9-E5E493E870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8345966"/>
              </p:ext>
            </p:extLst>
          </p:nvPr>
        </p:nvGraphicFramePr>
        <p:xfrm>
          <a:off x="362338" y="1412776"/>
          <a:ext cx="8419323" cy="5112572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753278">
                  <a:extLst>
                    <a:ext uri="{9D8B030D-6E8A-4147-A177-3AD203B41FA5}">
                      <a16:colId xmlns:a16="http://schemas.microsoft.com/office/drawing/2014/main" val="3374984192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1899951751"/>
                    </a:ext>
                  </a:extLst>
                </a:gridCol>
                <a:gridCol w="792088">
                  <a:extLst>
                    <a:ext uri="{9D8B030D-6E8A-4147-A177-3AD203B41FA5}">
                      <a16:colId xmlns:a16="http://schemas.microsoft.com/office/drawing/2014/main" val="1629746242"/>
                    </a:ext>
                  </a:extLst>
                </a:gridCol>
                <a:gridCol w="3384376">
                  <a:extLst>
                    <a:ext uri="{9D8B030D-6E8A-4147-A177-3AD203B41FA5}">
                      <a16:colId xmlns:a16="http://schemas.microsoft.com/office/drawing/2014/main" val="2658218111"/>
                    </a:ext>
                  </a:extLst>
                </a:gridCol>
                <a:gridCol w="2016224">
                  <a:extLst>
                    <a:ext uri="{9D8B030D-6E8A-4147-A177-3AD203B41FA5}">
                      <a16:colId xmlns:a16="http://schemas.microsoft.com/office/drawing/2014/main" val="2279919741"/>
                    </a:ext>
                  </a:extLst>
                </a:gridCol>
                <a:gridCol w="609261">
                  <a:extLst>
                    <a:ext uri="{9D8B030D-6E8A-4147-A177-3AD203B41FA5}">
                      <a16:colId xmlns:a16="http://schemas.microsoft.com/office/drawing/2014/main" val="301035585"/>
                    </a:ext>
                  </a:extLst>
                </a:gridCol>
              </a:tblGrid>
              <a:tr h="56277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900" b="1" kern="100" dirty="0">
                          <a:effectLst/>
                        </a:rPr>
                        <a:t>요구사항 </a:t>
                      </a:r>
                      <a:r>
                        <a:rPr lang="en-US" sz="900" b="1" kern="100" dirty="0">
                          <a:effectLst/>
                        </a:rPr>
                        <a:t>ID</a:t>
                      </a:r>
                      <a:endParaRPr lang="ko-KR" sz="900" b="1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40132" marR="40132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900" b="1" kern="100" dirty="0">
                          <a:effectLst/>
                        </a:rPr>
                        <a:t>요구사항명</a:t>
                      </a:r>
                      <a:endParaRPr lang="ko-KR" sz="900" b="1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40132" marR="40132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900" b="1" kern="100" dirty="0">
                          <a:effectLst/>
                        </a:rPr>
                        <a:t>기능</a:t>
                      </a:r>
                      <a:r>
                        <a:rPr lang="en-US" sz="900" b="1" kern="100" dirty="0">
                          <a:effectLst/>
                        </a:rPr>
                        <a:t>ID</a:t>
                      </a:r>
                      <a:endParaRPr lang="ko-KR" sz="900" b="1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40132" marR="40132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900" b="1" kern="100" dirty="0" err="1">
                          <a:effectLst/>
                        </a:rPr>
                        <a:t>기능명</a:t>
                      </a:r>
                      <a:endParaRPr lang="ko-KR" sz="900" b="1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40132" marR="40132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900" b="1" kern="100" dirty="0">
                          <a:effectLst/>
                        </a:rPr>
                        <a:t>세부사항</a:t>
                      </a:r>
                      <a:endParaRPr lang="ko-KR" sz="900" b="1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40132" marR="40132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900" b="1" kern="100" dirty="0">
                          <a:effectLst/>
                        </a:rPr>
                        <a:t>예외사항</a:t>
                      </a:r>
                      <a:endParaRPr lang="ko-KR" sz="900" b="1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40132" marR="40132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868150"/>
                  </a:ext>
                </a:extLst>
              </a:tr>
              <a:tr h="303320">
                <a:tc rowSpan="15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 kern="100" dirty="0">
                          <a:effectLst/>
                        </a:rPr>
                        <a:t>A01</a:t>
                      </a:r>
                      <a:endParaRPr lang="ko-KR" sz="9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40132" marR="40132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15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900" kern="100" dirty="0">
                          <a:effectLst/>
                        </a:rPr>
                        <a:t>주차면 인식</a:t>
                      </a:r>
                      <a:br>
                        <a:rPr lang="en-US" altLang="ko-KR" sz="900" kern="100" dirty="0">
                          <a:effectLst/>
                        </a:rPr>
                      </a:br>
                      <a:r>
                        <a:rPr lang="ko-KR" sz="900" kern="100" dirty="0">
                          <a:effectLst/>
                        </a:rPr>
                        <a:t>인프라 구성</a:t>
                      </a:r>
                      <a:endParaRPr lang="ko-KR" sz="9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40132" marR="40132" marT="0" marB="0" anchor="ctr"/>
                </a:tc>
                <a:tc rowSpan="3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 kern="100" dirty="0">
                          <a:effectLst/>
                        </a:rPr>
                        <a:t>A01_B01</a:t>
                      </a:r>
                      <a:endParaRPr lang="ko-KR" sz="9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40132" marR="40132" marT="0" marB="0" anchor="ctr"/>
                </a:tc>
                <a:tc rowSpan="3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900" kern="100" dirty="0">
                          <a:effectLst/>
                        </a:rPr>
                        <a:t>프로젝트 적용 주차면 환경 조사 및 적용 대상 주차면 환경 결정</a:t>
                      </a:r>
                      <a:endParaRPr lang="ko-KR" sz="9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40132" marR="40132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900" kern="100" dirty="0">
                          <a:effectLst/>
                        </a:rPr>
                        <a:t>주차면 환경을 조사한다</a:t>
                      </a:r>
                      <a:r>
                        <a:rPr lang="en-US" sz="900" kern="100" dirty="0">
                          <a:effectLst/>
                        </a:rPr>
                        <a:t>.</a:t>
                      </a:r>
                      <a:endParaRPr lang="ko-KR" sz="9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40132" marR="40132" marT="0" marB="0" anchor="ctr"/>
                </a:tc>
                <a:tc rowSpan="3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 kern="100" dirty="0">
                          <a:effectLst/>
                        </a:rPr>
                        <a:t> </a:t>
                      </a:r>
                      <a:endParaRPr lang="ko-KR" sz="9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40132" marR="40132" marT="0" marB="0" anchor="ctr"/>
                </a:tc>
                <a:extLst>
                  <a:ext uri="{0D108BD9-81ED-4DB2-BD59-A6C34878D82A}">
                    <a16:rowId xmlns:a16="http://schemas.microsoft.com/office/drawing/2014/main" val="2769082277"/>
                  </a:ext>
                </a:extLst>
              </a:tr>
              <a:tr h="3033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900" kern="100" dirty="0">
                          <a:effectLst/>
                        </a:rPr>
                        <a:t>주차면 환경을 확인한다</a:t>
                      </a:r>
                      <a:r>
                        <a:rPr lang="en-US" sz="900" kern="100" dirty="0">
                          <a:effectLst/>
                        </a:rPr>
                        <a:t>.</a:t>
                      </a:r>
                      <a:endParaRPr lang="ko-KR" sz="9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40132" marR="40132" marT="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3473215"/>
                  </a:ext>
                </a:extLst>
              </a:tr>
              <a:tr h="3033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900" kern="100" dirty="0">
                          <a:effectLst/>
                        </a:rPr>
                        <a:t>주차면 환경을 결정한다</a:t>
                      </a:r>
                      <a:r>
                        <a:rPr lang="en-US" sz="900" kern="100" dirty="0">
                          <a:effectLst/>
                        </a:rPr>
                        <a:t>.</a:t>
                      </a:r>
                      <a:endParaRPr lang="ko-KR" sz="9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40132" marR="40132" marT="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5213560"/>
                  </a:ext>
                </a:extLst>
              </a:tr>
              <a:tr h="3033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 kern="100">
                          <a:effectLst/>
                        </a:rPr>
                        <a:t>A01_B02</a:t>
                      </a:r>
                      <a:endParaRPr lang="ko-KR" sz="9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40132" marR="40132" marT="0" marB="0" anchor="ctr"/>
                </a:tc>
                <a:tc rowSpan="2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900" kern="100" dirty="0">
                          <a:effectLst/>
                        </a:rPr>
                        <a:t>주차면 영상 인식 장치 요구사항 조사 및 사양 결정</a:t>
                      </a:r>
                      <a:endParaRPr lang="ko-KR" sz="9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40132" marR="40132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900" kern="100" dirty="0">
                          <a:effectLst/>
                        </a:rPr>
                        <a:t>요구사항을 조사한다</a:t>
                      </a:r>
                      <a:r>
                        <a:rPr lang="en-US" sz="900" kern="100" dirty="0">
                          <a:effectLst/>
                        </a:rPr>
                        <a:t>.</a:t>
                      </a:r>
                      <a:endParaRPr lang="ko-KR" sz="9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40132" marR="40132" marT="0" marB="0" anchor="ctr"/>
                </a:tc>
                <a:tc rowSpan="2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 kern="100">
                          <a:effectLst/>
                        </a:rPr>
                        <a:t> </a:t>
                      </a:r>
                      <a:endParaRPr lang="ko-KR" sz="9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40132" marR="40132" marT="0" marB="0" anchor="ctr"/>
                </a:tc>
                <a:extLst>
                  <a:ext uri="{0D108BD9-81ED-4DB2-BD59-A6C34878D82A}">
                    <a16:rowId xmlns:a16="http://schemas.microsoft.com/office/drawing/2014/main" val="3954876287"/>
                  </a:ext>
                </a:extLst>
              </a:tr>
              <a:tr h="3033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900" kern="100" dirty="0">
                          <a:effectLst/>
                        </a:rPr>
                        <a:t>사양을 결정한다</a:t>
                      </a:r>
                      <a:r>
                        <a:rPr lang="en-US" sz="900" kern="100" dirty="0">
                          <a:effectLst/>
                        </a:rPr>
                        <a:t>.</a:t>
                      </a:r>
                      <a:endParaRPr lang="ko-KR" sz="9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40132" marR="40132" marT="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4221838"/>
                  </a:ext>
                </a:extLst>
              </a:tr>
              <a:tr h="3033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 kern="100" dirty="0">
                          <a:effectLst/>
                        </a:rPr>
                        <a:t>A01_B03</a:t>
                      </a:r>
                      <a:endParaRPr lang="ko-KR" sz="9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40132" marR="40132" marT="0" marB="0" anchor="ctr"/>
                </a:tc>
                <a:tc rowSpan="2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900" kern="100" dirty="0">
                          <a:effectLst/>
                        </a:rPr>
                        <a:t>주차면 인식 장치 자원 종류 조사 및 검토</a:t>
                      </a:r>
                      <a:endParaRPr lang="ko-KR" sz="9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40132" marR="40132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900" kern="100" dirty="0">
                          <a:effectLst/>
                        </a:rPr>
                        <a:t>장치 자원 종류를 조사한다</a:t>
                      </a:r>
                      <a:r>
                        <a:rPr lang="en-US" sz="900" kern="100" dirty="0">
                          <a:effectLst/>
                        </a:rPr>
                        <a:t>.</a:t>
                      </a:r>
                      <a:endParaRPr lang="ko-KR" sz="9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40132" marR="40132" marT="0" marB="0" anchor="ctr"/>
                </a:tc>
                <a:tc rowSpan="2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 kern="100">
                          <a:effectLst/>
                        </a:rPr>
                        <a:t> </a:t>
                      </a:r>
                      <a:endParaRPr lang="ko-KR" sz="9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40132" marR="40132" marT="0" marB="0" anchor="ctr"/>
                </a:tc>
                <a:extLst>
                  <a:ext uri="{0D108BD9-81ED-4DB2-BD59-A6C34878D82A}">
                    <a16:rowId xmlns:a16="http://schemas.microsoft.com/office/drawing/2014/main" val="2949337362"/>
                  </a:ext>
                </a:extLst>
              </a:tr>
              <a:tr h="3033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900" kern="100" dirty="0">
                          <a:effectLst/>
                        </a:rPr>
                        <a:t>장치 자원 종류를 검토한다</a:t>
                      </a:r>
                      <a:r>
                        <a:rPr lang="en-US" sz="900" kern="100" dirty="0">
                          <a:effectLst/>
                        </a:rPr>
                        <a:t>.</a:t>
                      </a:r>
                      <a:endParaRPr lang="ko-KR" sz="9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40132" marR="40132" marT="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9726183"/>
                  </a:ext>
                </a:extLst>
              </a:tr>
              <a:tr h="3033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 kern="100" dirty="0">
                          <a:effectLst/>
                        </a:rPr>
                        <a:t>A01_B04</a:t>
                      </a:r>
                      <a:endParaRPr lang="ko-KR" sz="9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40132" marR="40132" marT="0" marB="0" anchor="ctr"/>
                </a:tc>
                <a:tc rowSpan="2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900" kern="100" dirty="0">
                          <a:effectLst/>
                        </a:rPr>
                        <a:t>주차면 인식 장치 운용에 필요한 환경 조사 및 결정</a:t>
                      </a:r>
                      <a:endParaRPr lang="ko-KR" sz="9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40132" marR="40132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900" kern="100" dirty="0">
                          <a:effectLst/>
                        </a:rPr>
                        <a:t>장치 운용에 필요한 환경을 조사한다</a:t>
                      </a:r>
                      <a:r>
                        <a:rPr lang="en-US" sz="900" kern="100" dirty="0">
                          <a:effectLst/>
                        </a:rPr>
                        <a:t>.</a:t>
                      </a:r>
                      <a:endParaRPr lang="ko-KR" sz="9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40132" marR="40132" marT="0" marB="0" anchor="ctr"/>
                </a:tc>
                <a:tc rowSpan="2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 kern="100">
                          <a:effectLst/>
                        </a:rPr>
                        <a:t> </a:t>
                      </a:r>
                      <a:endParaRPr lang="ko-KR" sz="9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40132" marR="40132" marT="0" marB="0" anchor="ctr"/>
                </a:tc>
                <a:extLst>
                  <a:ext uri="{0D108BD9-81ED-4DB2-BD59-A6C34878D82A}">
                    <a16:rowId xmlns:a16="http://schemas.microsoft.com/office/drawing/2014/main" val="97202664"/>
                  </a:ext>
                </a:extLst>
              </a:tr>
              <a:tr h="3033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900" kern="100" dirty="0">
                          <a:effectLst/>
                        </a:rPr>
                        <a:t>장치 운용에 필요한 환경을 결정한다</a:t>
                      </a:r>
                      <a:r>
                        <a:rPr lang="en-US" sz="900" kern="100" dirty="0">
                          <a:effectLst/>
                        </a:rPr>
                        <a:t>.</a:t>
                      </a:r>
                      <a:endParaRPr lang="ko-KR" sz="9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40132" marR="40132" marT="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6498780"/>
                  </a:ext>
                </a:extLst>
              </a:tr>
              <a:tr h="3033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 kern="100">
                          <a:effectLst/>
                        </a:rPr>
                        <a:t>A01_B05</a:t>
                      </a:r>
                      <a:endParaRPr lang="ko-KR" sz="9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40132" marR="40132" marT="0" marB="0" anchor="ctr"/>
                </a:tc>
                <a:tc rowSpan="2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900" kern="100" dirty="0">
                          <a:effectLst/>
                        </a:rPr>
                        <a:t>주차면 인식 장치 수배 및 구매</a:t>
                      </a:r>
                      <a:endParaRPr lang="ko-KR" sz="9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40132" marR="40132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900" kern="100" dirty="0">
                          <a:effectLst/>
                        </a:rPr>
                        <a:t>담당자를 수배한다</a:t>
                      </a:r>
                      <a:r>
                        <a:rPr lang="en-US" sz="900" kern="100" dirty="0">
                          <a:effectLst/>
                        </a:rPr>
                        <a:t>.</a:t>
                      </a:r>
                      <a:endParaRPr lang="ko-KR" sz="9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40132" marR="40132" marT="0" marB="0" anchor="ctr"/>
                </a:tc>
                <a:tc rowSpan="2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 kern="100">
                          <a:effectLst/>
                        </a:rPr>
                        <a:t> </a:t>
                      </a:r>
                      <a:endParaRPr lang="ko-KR" sz="9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40132" marR="40132" marT="0" marB="0" anchor="ctr"/>
                </a:tc>
                <a:extLst>
                  <a:ext uri="{0D108BD9-81ED-4DB2-BD59-A6C34878D82A}">
                    <a16:rowId xmlns:a16="http://schemas.microsoft.com/office/drawing/2014/main" val="36670648"/>
                  </a:ext>
                </a:extLst>
              </a:tr>
              <a:tr h="3033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900" kern="100" dirty="0">
                          <a:effectLst/>
                        </a:rPr>
                        <a:t>장치를 구매한다</a:t>
                      </a:r>
                      <a:r>
                        <a:rPr lang="en-US" sz="900" kern="100" dirty="0">
                          <a:effectLst/>
                        </a:rPr>
                        <a:t>.</a:t>
                      </a:r>
                      <a:endParaRPr lang="ko-KR" sz="9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40132" marR="40132" marT="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6775375"/>
                  </a:ext>
                </a:extLst>
              </a:tr>
              <a:tr h="3033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 kern="100">
                          <a:effectLst/>
                        </a:rPr>
                        <a:t>A01_B06</a:t>
                      </a:r>
                      <a:endParaRPr lang="ko-KR" sz="9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40132" marR="40132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900" kern="100" dirty="0">
                          <a:effectLst/>
                        </a:rPr>
                        <a:t>주차면 인식 장치 동작 테스트</a:t>
                      </a:r>
                      <a:endParaRPr lang="ko-KR" sz="9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40132" marR="40132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 kern="100" dirty="0">
                          <a:effectLst/>
                        </a:rPr>
                        <a:t> </a:t>
                      </a:r>
                      <a:endParaRPr lang="ko-KR" sz="9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40132" marR="40132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 kern="100">
                          <a:effectLst/>
                        </a:rPr>
                        <a:t> </a:t>
                      </a:r>
                      <a:endParaRPr lang="ko-KR" sz="9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40132" marR="40132" marT="0" marB="0" anchor="ctr"/>
                </a:tc>
                <a:extLst>
                  <a:ext uri="{0D108BD9-81ED-4DB2-BD59-A6C34878D82A}">
                    <a16:rowId xmlns:a16="http://schemas.microsoft.com/office/drawing/2014/main" val="1672806139"/>
                  </a:ext>
                </a:extLst>
              </a:tr>
              <a:tr h="3033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 kern="100">
                          <a:effectLst/>
                        </a:rPr>
                        <a:t>A01_B07</a:t>
                      </a:r>
                      <a:endParaRPr lang="ko-KR" sz="9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40132" marR="40132" marT="0" marB="0" anchor="ctr"/>
                </a:tc>
                <a:tc rowSpan="2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900" kern="100" dirty="0">
                          <a:effectLst/>
                        </a:rPr>
                        <a:t>주차면 인식 장치 설치 및 연동시험</a:t>
                      </a:r>
                      <a:endParaRPr lang="ko-KR" sz="9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40132" marR="40132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900" kern="100" dirty="0">
                          <a:effectLst/>
                        </a:rPr>
                        <a:t>주차면 인식 장치를 설치한다</a:t>
                      </a:r>
                      <a:r>
                        <a:rPr lang="en-US" sz="900" kern="100" dirty="0">
                          <a:effectLst/>
                        </a:rPr>
                        <a:t>.</a:t>
                      </a:r>
                      <a:endParaRPr lang="ko-KR" sz="9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40132" marR="40132" marT="0" marB="0" anchor="ctr"/>
                </a:tc>
                <a:tc rowSpan="2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 kern="100" dirty="0">
                          <a:effectLst/>
                        </a:rPr>
                        <a:t> </a:t>
                      </a:r>
                      <a:endParaRPr lang="ko-KR" sz="9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40132" marR="40132" marT="0" marB="0" anchor="ctr"/>
                </a:tc>
                <a:extLst>
                  <a:ext uri="{0D108BD9-81ED-4DB2-BD59-A6C34878D82A}">
                    <a16:rowId xmlns:a16="http://schemas.microsoft.com/office/drawing/2014/main" val="2033436968"/>
                  </a:ext>
                </a:extLst>
              </a:tr>
              <a:tr h="3033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900" kern="100" dirty="0">
                          <a:effectLst/>
                        </a:rPr>
                        <a:t>장치 연동 시험을 행한다</a:t>
                      </a:r>
                      <a:r>
                        <a:rPr lang="en-US" sz="900" kern="100" dirty="0">
                          <a:effectLst/>
                        </a:rPr>
                        <a:t>.</a:t>
                      </a:r>
                      <a:endParaRPr lang="ko-KR" sz="9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40132" marR="40132" marT="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4796520"/>
                  </a:ext>
                </a:extLst>
              </a:tr>
              <a:tr h="3033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 kern="100">
                          <a:effectLst/>
                        </a:rPr>
                        <a:t>A01_B08</a:t>
                      </a:r>
                      <a:endParaRPr lang="ko-KR" sz="9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40132" marR="40132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900" kern="100" dirty="0">
                          <a:effectLst/>
                        </a:rPr>
                        <a:t>주차면 인식 장치 운용 시험</a:t>
                      </a:r>
                      <a:endParaRPr lang="ko-KR" sz="9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40132" marR="40132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 kern="100" dirty="0">
                          <a:effectLst/>
                        </a:rPr>
                        <a:t> </a:t>
                      </a:r>
                      <a:endParaRPr lang="ko-KR" sz="9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40132" marR="40132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 kern="100" dirty="0">
                          <a:effectLst/>
                        </a:rPr>
                        <a:t> </a:t>
                      </a:r>
                      <a:endParaRPr lang="ko-KR" sz="9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40132" marR="40132" marT="0" marB="0" anchor="ctr"/>
                </a:tc>
                <a:extLst>
                  <a:ext uri="{0D108BD9-81ED-4DB2-BD59-A6C34878D82A}">
                    <a16:rowId xmlns:a16="http://schemas.microsoft.com/office/drawing/2014/main" val="2020822979"/>
                  </a:ext>
                </a:extLst>
              </a:tr>
            </a:tbl>
          </a:graphicData>
        </a:graphic>
      </p:graphicFrame>
      <p:sp>
        <p:nvSpPr>
          <p:cNvPr id="20" name="직사각형 19">
            <a:extLst>
              <a:ext uri="{FF2B5EF4-FFF2-40B4-BE49-F238E27FC236}">
                <a16:creationId xmlns:a16="http://schemas.microsoft.com/office/drawing/2014/main" id="{1CF03A66-84B9-48C3-A37B-DBF653D757BE}"/>
              </a:ext>
            </a:extLst>
          </p:cNvPr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FC030F70-708D-48BD-831F-F60109F5AE1B}"/>
              </a:ext>
            </a:extLst>
          </p:cNvPr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67D5E750-A911-457B-BA5A-F75CC49D18BE}"/>
              </a:ext>
            </a:extLst>
          </p:cNvPr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6" name="제목 12">
            <a:extLst>
              <a:ext uri="{FF2B5EF4-FFF2-40B4-BE49-F238E27FC236}">
                <a16:creationId xmlns:a16="http://schemas.microsoft.com/office/drawing/2014/main" id="{8BE69B34-719C-46AC-9212-250CF5B3C32E}"/>
              </a:ext>
            </a:extLst>
          </p:cNvPr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요구사항 정의서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7" name="Picture 6">
            <a:extLst>
              <a:ext uri="{FF2B5EF4-FFF2-40B4-BE49-F238E27FC236}">
                <a16:creationId xmlns:a16="http://schemas.microsoft.com/office/drawing/2014/main" id="{97795C4E-8996-4697-BEA6-35D80D43AE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" name="Picture 2">
            <a:extLst>
              <a:ext uri="{FF2B5EF4-FFF2-40B4-BE49-F238E27FC236}">
                <a16:creationId xmlns:a16="http://schemas.microsoft.com/office/drawing/2014/main" id="{398C241F-36FD-4493-B2F9-E72BEA0181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" name="막힌 원호 32">
            <a:extLst>
              <a:ext uri="{FF2B5EF4-FFF2-40B4-BE49-F238E27FC236}">
                <a16:creationId xmlns:a16="http://schemas.microsoft.com/office/drawing/2014/main" id="{98A83AC3-95BB-42EB-A318-6942417F8B2A}"/>
              </a:ext>
            </a:extLst>
          </p:cNvPr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47205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3AC8AD4E-7FFB-47EC-9D8D-0FECDE8A0446}"/>
              </a:ext>
            </a:extLst>
          </p:cNvPr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FD9178D3-D77D-49F5-A34A-443CA6E2F17C}"/>
              </a:ext>
            </a:extLst>
          </p:cNvPr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1B3144C1-156E-4C3C-BA6F-FEFC18003CE1}"/>
              </a:ext>
            </a:extLst>
          </p:cNvPr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5" name="제목 12">
            <a:extLst>
              <a:ext uri="{FF2B5EF4-FFF2-40B4-BE49-F238E27FC236}">
                <a16:creationId xmlns:a16="http://schemas.microsoft.com/office/drawing/2014/main" id="{80303EAA-E537-42D5-A774-F7D76BB2184F}"/>
              </a:ext>
            </a:extLst>
          </p:cNvPr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요구사항 정의서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16" name="Picture 6">
            <a:extLst>
              <a:ext uri="{FF2B5EF4-FFF2-40B4-BE49-F238E27FC236}">
                <a16:creationId xmlns:a16="http://schemas.microsoft.com/office/drawing/2014/main" id="{DEA35579-8B74-49F5-B881-F777C30F0B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F3CA3169-F5A7-4744-A34E-3F155F9F7E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막힌 원호 17">
            <a:extLst>
              <a:ext uri="{FF2B5EF4-FFF2-40B4-BE49-F238E27FC236}">
                <a16:creationId xmlns:a16="http://schemas.microsoft.com/office/drawing/2014/main" id="{9FF3EED2-EEE7-44A3-8BEC-0F269DA76C16}"/>
              </a:ext>
            </a:extLst>
          </p:cNvPr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5773C8D0-E995-4AF8-A761-D4EE92DD04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7852861"/>
              </p:ext>
            </p:extLst>
          </p:nvPr>
        </p:nvGraphicFramePr>
        <p:xfrm>
          <a:off x="361236" y="1340768"/>
          <a:ext cx="8416800" cy="5256576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752400">
                  <a:extLst>
                    <a:ext uri="{9D8B030D-6E8A-4147-A177-3AD203B41FA5}">
                      <a16:colId xmlns:a16="http://schemas.microsoft.com/office/drawing/2014/main" val="1575017392"/>
                    </a:ext>
                  </a:extLst>
                </a:gridCol>
                <a:gridCol w="864000">
                  <a:extLst>
                    <a:ext uri="{9D8B030D-6E8A-4147-A177-3AD203B41FA5}">
                      <a16:colId xmlns:a16="http://schemas.microsoft.com/office/drawing/2014/main" val="3237270737"/>
                    </a:ext>
                  </a:extLst>
                </a:gridCol>
                <a:gridCol w="792000">
                  <a:extLst>
                    <a:ext uri="{9D8B030D-6E8A-4147-A177-3AD203B41FA5}">
                      <a16:colId xmlns:a16="http://schemas.microsoft.com/office/drawing/2014/main" val="948454138"/>
                    </a:ext>
                  </a:extLst>
                </a:gridCol>
                <a:gridCol w="3384000">
                  <a:extLst>
                    <a:ext uri="{9D8B030D-6E8A-4147-A177-3AD203B41FA5}">
                      <a16:colId xmlns:a16="http://schemas.microsoft.com/office/drawing/2014/main" val="4066761910"/>
                    </a:ext>
                  </a:extLst>
                </a:gridCol>
                <a:gridCol w="2016000">
                  <a:extLst>
                    <a:ext uri="{9D8B030D-6E8A-4147-A177-3AD203B41FA5}">
                      <a16:colId xmlns:a16="http://schemas.microsoft.com/office/drawing/2014/main" val="2181584763"/>
                    </a:ext>
                  </a:extLst>
                </a:gridCol>
                <a:gridCol w="608400">
                  <a:extLst>
                    <a:ext uri="{9D8B030D-6E8A-4147-A177-3AD203B41FA5}">
                      <a16:colId xmlns:a16="http://schemas.microsoft.com/office/drawing/2014/main" val="2283258473"/>
                    </a:ext>
                  </a:extLst>
                </a:gridCol>
              </a:tblGrid>
              <a:tr h="292032">
                <a:tc rowSpan="4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 kern="100" dirty="0">
                          <a:effectLst/>
                        </a:rPr>
                        <a:t>A02</a:t>
                      </a:r>
                      <a:endParaRPr lang="ko-KR" sz="9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27986" marR="27986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900" kern="100" dirty="0">
                          <a:effectLst/>
                        </a:rPr>
                        <a:t>주차면 인식</a:t>
                      </a:r>
                      <a:endParaRPr lang="ko-KR" sz="9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27986" marR="27986" marT="0" marB="0" anchor="ctr"/>
                </a:tc>
                <a:tc rowSpan="2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800" kern="100" dirty="0">
                          <a:effectLst/>
                        </a:rPr>
                        <a:t>A02_B01</a:t>
                      </a:r>
                      <a:endParaRPr lang="ko-KR" sz="8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27986" marR="27986" marT="0" marB="0" anchor="ctr"/>
                </a:tc>
                <a:tc rowSpan="2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800" kern="100" dirty="0">
                          <a:effectLst/>
                        </a:rPr>
                        <a:t>주차면 인식을 위한 방법 조사 및 결정</a:t>
                      </a:r>
                      <a:endParaRPr lang="ko-KR" sz="8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27986" marR="27986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800" kern="100" dirty="0">
                          <a:effectLst/>
                        </a:rPr>
                        <a:t>주차면 인식을 위한 방법을 조사한다</a:t>
                      </a:r>
                      <a:r>
                        <a:rPr lang="en-US" sz="800" kern="100" dirty="0">
                          <a:effectLst/>
                        </a:rPr>
                        <a:t>.</a:t>
                      </a:r>
                      <a:endParaRPr lang="ko-KR" sz="8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27986" marR="27986" marT="0" marB="0" anchor="ctr"/>
                </a:tc>
                <a:tc rowSpan="2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800" kern="100">
                          <a:effectLst/>
                        </a:rPr>
                        <a:t> </a:t>
                      </a:r>
                      <a:endParaRPr lang="ko-KR" sz="8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27986" marR="27986" marT="0" marB="0" anchor="ctr"/>
                </a:tc>
                <a:extLst>
                  <a:ext uri="{0D108BD9-81ED-4DB2-BD59-A6C34878D82A}">
                    <a16:rowId xmlns:a16="http://schemas.microsoft.com/office/drawing/2014/main" val="1076866487"/>
                  </a:ext>
                </a:extLst>
              </a:tr>
              <a:tr h="29203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800" kern="100" dirty="0">
                          <a:effectLst/>
                        </a:rPr>
                        <a:t>주차면 인식을 위한 방법을 결정한다</a:t>
                      </a:r>
                      <a:r>
                        <a:rPr lang="en-US" sz="800" kern="100" dirty="0">
                          <a:effectLst/>
                        </a:rPr>
                        <a:t>.</a:t>
                      </a:r>
                      <a:endParaRPr lang="ko-KR" sz="8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27986" marR="27986" marT="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2939861"/>
                  </a:ext>
                </a:extLst>
              </a:tr>
              <a:tr h="29203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 kern="100" dirty="0">
                          <a:effectLst/>
                        </a:rPr>
                        <a:t>A02_B02</a:t>
                      </a:r>
                      <a:endParaRPr lang="ko-KR" sz="9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27986" marR="27986" marT="0" marB="0" anchor="ctr"/>
                </a:tc>
                <a:tc rowSpan="2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900" kern="100" dirty="0">
                          <a:effectLst/>
                        </a:rPr>
                        <a:t>주차면 인식 성능 분석</a:t>
                      </a:r>
                      <a:endParaRPr lang="ko-KR" sz="9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27986" marR="27986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900" kern="100">
                          <a:effectLst/>
                        </a:rPr>
                        <a:t>인식 장치 성능을 분석한다</a:t>
                      </a:r>
                      <a:r>
                        <a:rPr lang="en-US" sz="900" kern="100">
                          <a:effectLst/>
                        </a:rPr>
                        <a:t>.</a:t>
                      </a:r>
                      <a:endParaRPr lang="ko-KR" sz="9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27986" marR="27986" marT="0" marB="0" anchor="ctr"/>
                </a:tc>
                <a:tc rowSpan="2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 kern="100" dirty="0">
                          <a:effectLst/>
                        </a:rPr>
                        <a:t> </a:t>
                      </a:r>
                      <a:endParaRPr lang="ko-KR" sz="9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27986" marR="27986" marT="0" marB="0" anchor="ctr"/>
                </a:tc>
                <a:extLst>
                  <a:ext uri="{0D108BD9-81ED-4DB2-BD59-A6C34878D82A}">
                    <a16:rowId xmlns:a16="http://schemas.microsoft.com/office/drawing/2014/main" val="2965812713"/>
                  </a:ext>
                </a:extLst>
              </a:tr>
              <a:tr h="29203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900" kern="100">
                          <a:effectLst/>
                        </a:rPr>
                        <a:t>모델 성능을 분석한다</a:t>
                      </a:r>
                      <a:r>
                        <a:rPr lang="en-US" sz="900" kern="100">
                          <a:effectLst/>
                        </a:rPr>
                        <a:t>.</a:t>
                      </a:r>
                      <a:endParaRPr lang="ko-KR" sz="9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27986" marR="27986" marT="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2199561"/>
                  </a:ext>
                </a:extLst>
              </a:tr>
              <a:tr h="292032">
                <a:tc rowSpan="6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 kern="100" dirty="0">
                          <a:effectLst/>
                        </a:rPr>
                        <a:t>A03</a:t>
                      </a:r>
                      <a:endParaRPr lang="ko-KR" sz="9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27986" marR="27986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6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900" kern="100" dirty="0">
                          <a:effectLst/>
                        </a:rPr>
                        <a:t>차량 정보 추출 인프라 구성</a:t>
                      </a:r>
                      <a:endParaRPr lang="ko-KR" sz="9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27986" marR="27986" marT="0" marB="0" anchor="ctr"/>
                </a:tc>
                <a:tc rowSpan="2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 kern="100">
                          <a:effectLst/>
                        </a:rPr>
                        <a:t>A03_B01</a:t>
                      </a:r>
                      <a:endParaRPr lang="ko-KR" sz="9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27986" marR="27986" marT="0" marB="0" anchor="ctr"/>
                </a:tc>
                <a:tc rowSpan="2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900" kern="100" dirty="0">
                          <a:effectLst/>
                        </a:rPr>
                        <a:t>차량 정보 추출을 위한 장치 요구사항 조사 및 사양 결정</a:t>
                      </a:r>
                      <a:endParaRPr lang="ko-KR" sz="9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27986" marR="27986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900" kern="100" dirty="0">
                          <a:effectLst/>
                        </a:rPr>
                        <a:t>차량 정보 추출을 위한</a:t>
                      </a:r>
                      <a:br>
                        <a:rPr lang="en-US" altLang="ko-KR" sz="900" kern="100" dirty="0">
                          <a:effectLst/>
                        </a:rPr>
                      </a:br>
                      <a:r>
                        <a:rPr lang="ko-KR" sz="900" kern="100" dirty="0">
                          <a:effectLst/>
                        </a:rPr>
                        <a:t>장치 요구사항을 조사한다</a:t>
                      </a:r>
                      <a:r>
                        <a:rPr lang="en-US" sz="900" kern="100" dirty="0">
                          <a:effectLst/>
                        </a:rPr>
                        <a:t>.</a:t>
                      </a:r>
                      <a:endParaRPr lang="ko-KR" sz="9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27986" marR="27986" marT="0" marB="0" anchor="ctr"/>
                </a:tc>
                <a:tc rowSpan="2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 kern="100" dirty="0">
                          <a:effectLst/>
                        </a:rPr>
                        <a:t> </a:t>
                      </a:r>
                      <a:endParaRPr lang="ko-KR" sz="9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27986" marR="27986" marT="0" marB="0" anchor="ctr"/>
                </a:tc>
                <a:extLst>
                  <a:ext uri="{0D108BD9-81ED-4DB2-BD59-A6C34878D82A}">
                    <a16:rowId xmlns:a16="http://schemas.microsoft.com/office/drawing/2014/main" val="2281809564"/>
                  </a:ext>
                </a:extLst>
              </a:tr>
              <a:tr h="29203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900" kern="100" dirty="0">
                          <a:effectLst/>
                        </a:rPr>
                        <a:t>차량 정보 추출을 위한</a:t>
                      </a:r>
                      <a:br>
                        <a:rPr lang="en-US" altLang="ko-KR" sz="900" kern="100" dirty="0">
                          <a:effectLst/>
                        </a:rPr>
                      </a:br>
                      <a:r>
                        <a:rPr lang="ko-KR" sz="900" kern="100" dirty="0">
                          <a:effectLst/>
                        </a:rPr>
                        <a:t>장치 사양을 결정한다</a:t>
                      </a:r>
                      <a:r>
                        <a:rPr lang="en-US" sz="900" kern="100" dirty="0">
                          <a:effectLst/>
                        </a:rPr>
                        <a:t>.</a:t>
                      </a:r>
                      <a:endParaRPr lang="ko-KR" sz="9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27986" marR="27986" marT="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914296"/>
                  </a:ext>
                </a:extLst>
              </a:tr>
              <a:tr h="29203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 kern="100">
                          <a:effectLst/>
                        </a:rPr>
                        <a:t>A03_B02</a:t>
                      </a:r>
                      <a:endParaRPr lang="ko-KR" sz="9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27986" marR="27986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900" kern="100">
                          <a:effectLst/>
                        </a:rPr>
                        <a:t>차량 정보 추출 장치 운용에 필요한 환경 조사 및 결정</a:t>
                      </a:r>
                      <a:endParaRPr lang="ko-KR" sz="9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27986" marR="27986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 kern="100">
                          <a:effectLst/>
                        </a:rPr>
                        <a:t> </a:t>
                      </a:r>
                      <a:endParaRPr lang="ko-KR" sz="9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27986" marR="27986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 kern="100">
                          <a:effectLst/>
                        </a:rPr>
                        <a:t> </a:t>
                      </a:r>
                      <a:endParaRPr lang="ko-KR" sz="9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27986" marR="27986" marT="0" marB="0" anchor="ctr"/>
                </a:tc>
                <a:extLst>
                  <a:ext uri="{0D108BD9-81ED-4DB2-BD59-A6C34878D82A}">
                    <a16:rowId xmlns:a16="http://schemas.microsoft.com/office/drawing/2014/main" val="2183471762"/>
                  </a:ext>
                </a:extLst>
              </a:tr>
              <a:tr h="29203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 kern="100">
                          <a:effectLst/>
                        </a:rPr>
                        <a:t>A03_B03</a:t>
                      </a:r>
                      <a:endParaRPr lang="ko-KR" sz="9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27986" marR="27986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900" kern="100">
                          <a:effectLst/>
                        </a:rPr>
                        <a:t>동작 테스트</a:t>
                      </a:r>
                      <a:endParaRPr lang="ko-KR" sz="9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27986" marR="27986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 kern="100">
                          <a:effectLst/>
                        </a:rPr>
                        <a:t> </a:t>
                      </a:r>
                      <a:endParaRPr lang="ko-KR" sz="9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27986" marR="27986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 kern="100">
                          <a:effectLst/>
                        </a:rPr>
                        <a:t> </a:t>
                      </a:r>
                      <a:endParaRPr lang="ko-KR" sz="9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27986" marR="27986" marT="0" marB="0" anchor="ctr"/>
                </a:tc>
                <a:extLst>
                  <a:ext uri="{0D108BD9-81ED-4DB2-BD59-A6C34878D82A}">
                    <a16:rowId xmlns:a16="http://schemas.microsoft.com/office/drawing/2014/main" val="2813599661"/>
                  </a:ext>
                </a:extLst>
              </a:tr>
              <a:tr h="29203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 kern="100">
                          <a:effectLst/>
                        </a:rPr>
                        <a:t>A03_B04</a:t>
                      </a:r>
                      <a:endParaRPr lang="ko-KR" sz="9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27986" marR="27986" marT="0" marB="0" anchor="ctr"/>
                </a:tc>
                <a:tc rowSpan="2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900" kern="100" dirty="0">
                          <a:effectLst/>
                        </a:rPr>
                        <a:t>차량 정보 추출 장치 설치 및 연동시험</a:t>
                      </a:r>
                      <a:endParaRPr lang="ko-KR" sz="9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27986" marR="27986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900" kern="100" dirty="0">
                          <a:effectLst/>
                        </a:rPr>
                        <a:t>차량 정보 추출 장치를 설치한다</a:t>
                      </a:r>
                      <a:r>
                        <a:rPr lang="en-US" sz="900" kern="100" dirty="0">
                          <a:effectLst/>
                        </a:rPr>
                        <a:t>.</a:t>
                      </a:r>
                      <a:endParaRPr lang="ko-KR" sz="9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27986" marR="27986" marT="0" marB="0" anchor="ctr"/>
                </a:tc>
                <a:tc rowSpan="2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 kern="100">
                          <a:effectLst/>
                        </a:rPr>
                        <a:t> </a:t>
                      </a:r>
                      <a:endParaRPr lang="ko-KR" sz="9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27986" marR="27986" marT="0" marB="0" anchor="ctr"/>
                </a:tc>
                <a:extLst>
                  <a:ext uri="{0D108BD9-81ED-4DB2-BD59-A6C34878D82A}">
                    <a16:rowId xmlns:a16="http://schemas.microsoft.com/office/drawing/2014/main" val="980512912"/>
                  </a:ext>
                </a:extLst>
              </a:tr>
              <a:tr h="29203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900" kern="100" dirty="0">
                          <a:effectLst/>
                        </a:rPr>
                        <a:t>차량 정보 추출 장치 연동 시험을</a:t>
                      </a:r>
                      <a:br>
                        <a:rPr lang="en-US" altLang="ko-KR" sz="900" kern="100" dirty="0">
                          <a:effectLst/>
                        </a:rPr>
                      </a:br>
                      <a:r>
                        <a:rPr lang="ko-KR" sz="900" kern="100" dirty="0">
                          <a:effectLst/>
                        </a:rPr>
                        <a:t>행한다</a:t>
                      </a:r>
                      <a:r>
                        <a:rPr lang="en-US" sz="900" kern="100" dirty="0">
                          <a:effectLst/>
                        </a:rPr>
                        <a:t>.</a:t>
                      </a:r>
                      <a:endParaRPr lang="ko-KR" sz="9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27986" marR="27986" marT="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2459659"/>
                  </a:ext>
                </a:extLst>
              </a:tr>
              <a:tr h="292032">
                <a:tc rowSpan="8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 kern="100" dirty="0">
                          <a:effectLst/>
                        </a:rPr>
                        <a:t>A04</a:t>
                      </a:r>
                      <a:endParaRPr lang="ko-KR" sz="9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27986" marR="27986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8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900" kern="100">
                          <a:effectLst/>
                        </a:rPr>
                        <a:t>차량 정보 추출</a:t>
                      </a:r>
                      <a:endParaRPr lang="ko-KR" sz="9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27986" marR="27986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 kern="100">
                          <a:effectLst/>
                        </a:rPr>
                        <a:t>A04_B01</a:t>
                      </a:r>
                      <a:endParaRPr lang="ko-KR" sz="9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27986" marR="27986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900" kern="100" dirty="0">
                          <a:effectLst/>
                        </a:rPr>
                        <a:t>영상 스냅샷 생성 방법 조사 및 결정</a:t>
                      </a:r>
                      <a:endParaRPr lang="ko-KR" sz="9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27986" marR="27986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 kern="100">
                          <a:effectLst/>
                        </a:rPr>
                        <a:t> </a:t>
                      </a:r>
                      <a:endParaRPr lang="ko-KR" sz="9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27986" marR="27986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 kern="100">
                          <a:effectLst/>
                        </a:rPr>
                        <a:t> </a:t>
                      </a:r>
                      <a:endParaRPr lang="ko-KR" sz="9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27986" marR="27986" marT="0" marB="0" anchor="ctr"/>
                </a:tc>
                <a:extLst>
                  <a:ext uri="{0D108BD9-81ED-4DB2-BD59-A6C34878D82A}">
                    <a16:rowId xmlns:a16="http://schemas.microsoft.com/office/drawing/2014/main" val="933724618"/>
                  </a:ext>
                </a:extLst>
              </a:tr>
              <a:tr h="29203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 kern="100">
                          <a:effectLst/>
                        </a:rPr>
                        <a:t>A04_B02</a:t>
                      </a:r>
                      <a:endParaRPr lang="ko-KR" sz="9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27986" marR="27986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900" kern="100">
                          <a:effectLst/>
                        </a:rPr>
                        <a:t>스냅샷 저장 및 유지 방법 조사 및 결정</a:t>
                      </a:r>
                      <a:endParaRPr lang="ko-KR" sz="9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27986" marR="27986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 kern="100">
                          <a:effectLst/>
                        </a:rPr>
                        <a:t> </a:t>
                      </a:r>
                      <a:endParaRPr lang="ko-KR" sz="9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27986" marR="27986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 kern="100">
                          <a:effectLst/>
                        </a:rPr>
                        <a:t> </a:t>
                      </a:r>
                      <a:endParaRPr lang="ko-KR" sz="9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27986" marR="27986" marT="0" marB="0" anchor="ctr"/>
                </a:tc>
                <a:extLst>
                  <a:ext uri="{0D108BD9-81ED-4DB2-BD59-A6C34878D82A}">
                    <a16:rowId xmlns:a16="http://schemas.microsoft.com/office/drawing/2014/main" val="3209469855"/>
                  </a:ext>
                </a:extLst>
              </a:tr>
              <a:tr h="29203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 kern="100">
                          <a:effectLst/>
                        </a:rPr>
                        <a:t>A04_B03</a:t>
                      </a:r>
                      <a:endParaRPr lang="ko-KR" sz="9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27986" marR="27986" marT="0" marB="0" anchor="ctr"/>
                </a:tc>
                <a:tc rowSpan="2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900" kern="100">
                          <a:effectLst/>
                        </a:rPr>
                        <a:t>이미지 전처리 방법 조사 및 성능 판단</a:t>
                      </a:r>
                      <a:endParaRPr lang="ko-KR" sz="9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27986" marR="27986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900" kern="100" dirty="0">
                          <a:effectLst/>
                        </a:rPr>
                        <a:t>이미지 </a:t>
                      </a:r>
                      <a:r>
                        <a:rPr lang="ko-KR" sz="900" kern="100" dirty="0" err="1">
                          <a:effectLst/>
                        </a:rPr>
                        <a:t>전처리</a:t>
                      </a:r>
                      <a:r>
                        <a:rPr lang="ko-KR" sz="900" kern="100" dirty="0">
                          <a:effectLst/>
                        </a:rPr>
                        <a:t> 방법을 조사한다</a:t>
                      </a:r>
                      <a:r>
                        <a:rPr lang="en-US" sz="900" kern="100" dirty="0">
                          <a:effectLst/>
                        </a:rPr>
                        <a:t>.</a:t>
                      </a:r>
                      <a:endParaRPr lang="ko-KR" sz="9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27986" marR="27986" marT="0" marB="0" anchor="ctr"/>
                </a:tc>
                <a:tc rowSpan="2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 kern="100">
                          <a:effectLst/>
                        </a:rPr>
                        <a:t> </a:t>
                      </a:r>
                      <a:endParaRPr lang="ko-KR" sz="9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27986" marR="27986" marT="0" marB="0" anchor="ctr"/>
                </a:tc>
                <a:extLst>
                  <a:ext uri="{0D108BD9-81ED-4DB2-BD59-A6C34878D82A}">
                    <a16:rowId xmlns:a16="http://schemas.microsoft.com/office/drawing/2014/main" val="872210607"/>
                  </a:ext>
                </a:extLst>
              </a:tr>
              <a:tr h="29203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900" kern="100" dirty="0">
                          <a:effectLst/>
                        </a:rPr>
                        <a:t>방법의 성능을 판단한다</a:t>
                      </a:r>
                      <a:r>
                        <a:rPr lang="en-US" sz="900" kern="100" dirty="0">
                          <a:effectLst/>
                        </a:rPr>
                        <a:t>.</a:t>
                      </a:r>
                      <a:endParaRPr lang="ko-KR" sz="9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27986" marR="27986" marT="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7967442"/>
                  </a:ext>
                </a:extLst>
              </a:tr>
              <a:tr h="29203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 kern="100">
                          <a:effectLst/>
                        </a:rPr>
                        <a:t>A04_B04</a:t>
                      </a:r>
                      <a:endParaRPr lang="ko-KR" sz="9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27986" marR="27986" marT="0" marB="0" anchor="ctr"/>
                </a:tc>
                <a:tc rowSpan="2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900" kern="100">
                          <a:effectLst/>
                        </a:rPr>
                        <a:t>차량 정보 검출 데이터셋 사양 결정 및 수집</a:t>
                      </a:r>
                      <a:r>
                        <a:rPr lang="en-US" sz="900" kern="100">
                          <a:effectLst/>
                        </a:rPr>
                        <a:t>/</a:t>
                      </a:r>
                      <a:r>
                        <a:rPr lang="ko-KR" sz="900" kern="100">
                          <a:effectLst/>
                        </a:rPr>
                        <a:t>라벨링</a:t>
                      </a:r>
                      <a:endParaRPr lang="ko-KR" sz="9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27986" marR="27986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900" kern="100" dirty="0">
                          <a:effectLst/>
                        </a:rPr>
                        <a:t>차량 정보 검출 데이터셋의</a:t>
                      </a:r>
                      <a:br>
                        <a:rPr lang="en-US" altLang="ko-KR" sz="900" kern="100" dirty="0">
                          <a:effectLst/>
                        </a:rPr>
                      </a:br>
                      <a:r>
                        <a:rPr lang="ko-KR" sz="900" kern="100" dirty="0">
                          <a:effectLst/>
                        </a:rPr>
                        <a:t>사양을 결정한다</a:t>
                      </a:r>
                      <a:r>
                        <a:rPr lang="en-US" sz="900" kern="100" dirty="0">
                          <a:effectLst/>
                        </a:rPr>
                        <a:t>.</a:t>
                      </a:r>
                      <a:endParaRPr lang="ko-KR" sz="9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27986" marR="27986" marT="0" marB="0" anchor="ctr"/>
                </a:tc>
                <a:tc rowSpan="2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 kern="100">
                          <a:effectLst/>
                        </a:rPr>
                        <a:t> </a:t>
                      </a:r>
                      <a:endParaRPr lang="ko-KR" sz="9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27986" marR="27986" marT="0" marB="0" anchor="ctr"/>
                </a:tc>
                <a:extLst>
                  <a:ext uri="{0D108BD9-81ED-4DB2-BD59-A6C34878D82A}">
                    <a16:rowId xmlns:a16="http://schemas.microsoft.com/office/drawing/2014/main" val="426934254"/>
                  </a:ext>
                </a:extLst>
              </a:tr>
              <a:tr h="29203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900" kern="100" dirty="0">
                          <a:effectLst/>
                        </a:rPr>
                        <a:t>데이터셋을 수집하고</a:t>
                      </a:r>
                      <a:br>
                        <a:rPr lang="en-US" altLang="ko-KR" sz="900" kern="100" dirty="0">
                          <a:effectLst/>
                        </a:rPr>
                      </a:br>
                      <a:r>
                        <a:rPr lang="ko-KR" sz="900" kern="100" dirty="0">
                          <a:effectLst/>
                        </a:rPr>
                        <a:t>데이터 라벨링을 한다</a:t>
                      </a:r>
                      <a:r>
                        <a:rPr lang="en-US" sz="900" kern="100" dirty="0">
                          <a:effectLst/>
                        </a:rPr>
                        <a:t>.</a:t>
                      </a:r>
                      <a:endParaRPr lang="ko-KR" sz="9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27986" marR="27986" marT="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8611719"/>
                  </a:ext>
                </a:extLst>
              </a:tr>
              <a:tr h="29203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 kern="100">
                          <a:effectLst/>
                        </a:rPr>
                        <a:t>A04_B05</a:t>
                      </a:r>
                      <a:endParaRPr lang="ko-KR" sz="9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27986" marR="27986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900" kern="100">
                          <a:effectLst/>
                        </a:rPr>
                        <a:t>차량 정보 검출 방법 조사 및 결정</a:t>
                      </a:r>
                      <a:endParaRPr lang="ko-KR" sz="9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27986" marR="27986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 kern="100" dirty="0">
                          <a:effectLst/>
                        </a:rPr>
                        <a:t> </a:t>
                      </a:r>
                      <a:endParaRPr lang="ko-KR" sz="9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27986" marR="27986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 kern="100" dirty="0">
                          <a:effectLst/>
                        </a:rPr>
                        <a:t> </a:t>
                      </a:r>
                      <a:endParaRPr lang="ko-KR" sz="9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27986" marR="27986" marT="0" marB="0" anchor="ctr"/>
                </a:tc>
                <a:extLst>
                  <a:ext uri="{0D108BD9-81ED-4DB2-BD59-A6C34878D82A}">
                    <a16:rowId xmlns:a16="http://schemas.microsoft.com/office/drawing/2014/main" val="2778260401"/>
                  </a:ext>
                </a:extLst>
              </a:tr>
              <a:tr h="29203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 kern="100">
                          <a:effectLst/>
                        </a:rPr>
                        <a:t>A04_B06</a:t>
                      </a:r>
                      <a:endParaRPr lang="ko-KR" sz="9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27986" marR="27986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900" kern="100" dirty="0">
                          <a:effectLst/>
                        </a:rPr>
                        <a:t>차량 정보 </a:t>
                      </a:r>
                      <a:r>
                        <a:rPr lang="ko-KR" sz="900" kern="100" dirty="0" err="1">
                          <a:effectLst/>
                        </a:rPr>
                        <a:t>검출률</a:t>
                      </a:r>
                      <a:r>
                        <a:rPr lang="ko-KR" sz="900" kern="100" dirty="0">
                          <a:effectLst/>
                        </a:rPr>
                        <a:t> 낮은 경우 해결방안 모색 및 적용</a:t>
                      </a:r>
                      <a:endParaRPr lang="ko-KR" sz="9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27986" marR="27986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 kern="100" dirty="0">
                          <a:effectLst/>
                        </a:rPr>
                        <a:t> </a:t>
                      </a:r>
                      <a:endParaRPr lang="ko-KR" sz="9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27986" marR="27986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 kern="100" dirty="0">
                          <a:effectLst/>
                        </a:rPr>
                        <a:t> </a:t>
                      </a:r>
                      <a:endParaRPr lang="ko-KR" sz="9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27986" marR="27986" marT="0" marB="0" anchor="ctr"/>
                </a:tc>
                <a:extLst>
                  <a:ext uri="{0D108BD9-81ED-4DB2-BD59-A6C34878D82A}">
                    <a16:rowId xmlns:a16="http://schemas.microsoft.com/office/drawing/2014/main" val="15652053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315411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84109B23-F2CF-48A5-B90B-4A40B778A907}"/>
              </a:ext>
            </a:extLst>
          </p:cNvPr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3E500D6C-AAFE-4E6E-8A08-A535A91C3291}"/>
              </a:ext>
            </a:extLst>
          </p:cNvPr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3C624AFD-213B-4BC0-95ED-BE1E1323C603}"/>
              </a:ext>
            </a:extLst>
          </p:cNvPr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5" name="제목 12">
            <a:extLst>
              <a:ext uri="{FF2B5EF4-FFF2-40B4-BE49-F238E27FC236}">
                <a16:creationId xmlns:a16="http://schemas.microsoft.com/office/drawing/2014/main" id="{BCE26386-EF76-4DAE-81BE-A601D6771545}"/>
              </a:ext>
            </a:extLst>
          </p:cNvPr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요구사항 정의서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16" name="Picture 6">
            <a:extLst>
              <a:ext uri="{FF2B5EF4-FFF2-40B4-BE49-F238E27FC236}">
                <a16:creationId xmlns:a16="http://schemas.microsoft.com/office/drawing/2014/main" id="{A6BF3D59-AEFD-442E-8450-F9D883960C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6AD94D44-2BCE-4488-A433-1248EC8193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D0F47BB3-B4FB-4AED-B251-858B5F7AF4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8820097"/>
              </p:ext>
            </p:extLst>
          </p:nvPr>
        </p:nvGraphicFramePr>
        <p:xfrm>
          <a:off x="361235" y="1414716"/>
          <a:ext cx="8416800" cy="5110616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752400">
                  <a:extLst>
                    <a:ext uri="{9D8B030D-6E8A-4147-A177-3AD203B41FA5}">
                      <a16:colId xmlns:a16="http://schemas.microsoft.com/office/drawing/2014/main" val="4219295016"/>
                    </a:ext>
                  </a:extLst>
                </a:gridCol>
                <a:gridCol w="864000">
                  <a:extLst>
                    <a:ext uri="{9D8B030D-6E8A-4147-A177-3AD203B41FA5}">
                      <a16:colId xmlns:a16="http://schemas.microsoft.com/office/drawing/2014/main" val="4250579904"/>
                    </a:ext>
                  </a:extLst>
                </a:gridCol>
                <a:gridCol w="792000">
                  <a:extLst>
                    <a:ext uri="{9D8B030D-6E8A-4147-A177-3AD203B41FA5}">
                      <a16:colId xmlns:a16="http://schemas.microsoft.com/office/drawing/2014/main" val="4039273117"/>
                    </a:ext>
                  </a:extLst>
                </a:gridCol>
                <a:gridCol w="3384000">
                  <a:extLst>
                    <a:ext uri="{9D8B030D-6E8A-4147-A177-3AD203B41FA5}">
                      <a16:colId xmlns:a16="http://schemas.microsoft.com/office/drawing/2014/main" val="1085034579"/>
                    </a:ext>
                  </a:extLst>
                </a:gridCol>
                <a:gridCol w="2016000">
                  <a:extLst>
                    <a:ext uri="{9D8B030D-6E8A-4147-A177-3AD203B41FA5}">
                      <a16:colId xmlns:a16="http://schemas.microsoft.com/office/drawing/2014/main" val="3831456821"/>
                    </a:ext>
                  </a:extLst>
                </a:gridCol>
                <a:gridCol w="608400">
                  <a:extLst>
                    <a:ext uri="{9D8B030D-6E8A-4147-A177-3AD203B41FA5}">
                      <a16:colId xmlns:a16="http://schemas.microsoft.com/office/drawing/2014/main" val="1564569538"/>
                    </a:ext>
                  </a:extLst>
                </a:gridCol>
              </a:tblGrid>
              <a:tr h="365044">
                <a:tc rowSpan="5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 kern="100" dirty="0">
                          <a:effectLst/>
                        </a:rPr>
                        <a:t>A05</a:t>
                      </a:r>
                      <a:endParaRPr lang="ko-KR" sz="9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34004" marR="34004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5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900" kern="100" dirty="0">
                          <a:effectLst/>
                        </a:rPr>
                        <a:t>차량 주차 시 검출된 차량 정보 저장</a:t>
                      </a:r>
                      <a:endParaRPr lang="ko-KR" sz="9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34004" marR="34004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 kern="100">
                          <a:effectLst/>
                        </a:rPr>
                        <a:t>A05_B01</a:t>
                      </a:r>
                      <a:endParaRPr lang="ko-KR" sz="9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34004" marR="34004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900" kern="100" dirty="0">
                          <a:effectLst/>
                        </a:rPr>
                        <a:t>요구사항 조사 및 </a:t>
                      </a:r>
                      <a:r>
                        <a:rPr lang="en-US" sz="900" kern="100" dirty="0">
                          <a:effectLst/>
                        </a:rPr>
                        <a:t>DB </a:t>
                      </a:r>
                      <a:r>
                        <a:rPr lang="ko-KR" sz="900" kern="100" dirty="0">
                          <a:effectLst/>
                        </a:rPr>
                        <a:t>종류 결정</a:t>
                      </a:r>
                      <a:endParaRPr lang="ko-KR" sz="9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34004" marR="34004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 kern="100" dirty="0">
                          <a:effectLst/>
                        </a:rPr>
                        <a:t> </a:t>
                      </a:r>
                      <a:endParaRPr lang="ko-KR" sz="9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34004" marR="34004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ko-KR" sz="9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34004" marR="34004" marT="0" marB="0" anchor="ctr"/>
                </a:tc>
                <a:extLst>
                  <a:ext uri="{0D108BD9-81ED-4DB2-BD59-A6C34878D82A}">
                    <a16:rowId xmlns:a16="http://schemas.microsoft.com/office/drawing/2014/main" val="3879765018"/>
                  </a:ext>
                </a:extLst>
              </a:tr>
              <a:tr h="36504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 kern="100">
                          <a:effectLst/>
                        </a:rPr>
                        <a:t>A05_B02</a:t>
                      </a:r>
                      <a:endParaRPr lang="ko-KR" sz="9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34004" marR="34004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900" kern="100">
                          <a:effectLst/>
                        </a:rPr>
                        <a:t>검출된 차량 정보 저장 형식</a:t>
                      </a:r>
                      <a:r>
                        <a:rPr lang="en-US" sz="900" kern="100">
                          <a:effectLst/>
                        </a:rPr>
                        <a:t>(</a:t>
                      </a:r>
                      <a:r>
                        <a:rPr lang="ko-KR" sz="900" kern="100">
                          <a:effectLst/>
                        </a:rPr>
                        <a:t>속성</a:t>
                      </a:r>
                      <a:r>
                        <a:rPr lang="en-US" sz="900" kern="100">
                          <a:effectLst/>
                        </a:rPr>
                        <a:t>) </a:t>
                      </a:r>
                      <a:r>
                        <a:rPr lang="ko-KR" sz="900" kern="100">
                          <a:effectLst/>
                        </a:rPr>
                        <a:t>결정</a:t>
                      </a:r>
                      <a:endParaRPr lang="ko-KR" sz="9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34004" marR="34004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 kern="100">
                          <a:effectLst/>
                        </a:rPr>
                        <a:t> </a:t>
                      </a:r>
                      <a:endParaRPr lang="ko-KR" sz="9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34004" marR="34004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ko-KR" sz="9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34004" marR="34004" marT="0" marB="0" anchor="ctr"/>
                </a:tc>
                <a:extLst>
                  <a:ext uri="{0D108BD9-81ED-4DB2-BD59-A6C34878D82A}">
                    <a16:rowId xmlns:a16="http://schemas.microsoft.com/office/drawing/2014/main" val="3157233726"/>
                  </a:ext>
                </a:extLst>
              </a:tr>
              <a:tr h="36504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 kern="100" dirty="0">
                          <a:effectLst/>
                        </a:rPr>
                        <a:t>A05_B03</a:t>
                      </a:r>
                      <a:endParaRPr lang="ko-KR" sz="9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34004" marR="34004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900" kern="100" dirty="0">
                          <a:effectLst/>
                        </a:rPr>
                        <a:t>차량 정보 저장 방법 조사 및 결정</a:t>
                      </a:r>
                      <a:endParaRPr lang="ko-KR" sz="9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34004" marR="34004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 kern="100">
                          <a:effectLst/>
                        </a:rPr>
                        <a:t> </a:t>
                      </a:r>
                      <a:endParaRPr lang="ko-KR" sz="9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34004" marR="34004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ko-KR" sz="9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34004" marR="34004" marT="0" marB="0" anchor="ctr"/>
                </a:tc>
                <a:extLst>
                  <a:ext uri="{0D108BD9-81ED-4DB2-BD59-A6C34878D82A}">
                    <a16:rowId xmlns:a16="http://schemas.microsoft.com/office/drawing/2014/main" val="2150556465"/>
                  </a:ext>
                </a:extLst>
              </a:tr>
              <a:tr h="36504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 kern="100">
                          <a:effectLst/>
                        </a:rPr>
                        <a:t>A05_B04</a:t>
                      </a:r>
                      <a:endParaRPr lang="ko-KR" sz="9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34004" marR="34004" marT="0" marB="0" anchor="ctr"/>
                </a:tc>
                <a:tc rowSpan="2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900" kern="100" dirty="0">
                          <a:effectLst/>
                        </a:rPr>
                        <a:t>차량 정보 저장 여부 확인 방법 조사 및 정확도 판단</a:t>
                      </a:r>
                      <a:endParaRPr lang="ko-KR" sz="9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34004" marR="34004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900" kern="100" dirty="0">
                          <a:effectLst/>
                        </a:rPr>
                        <a:t>차량 정보 저장 여부를 확인할 수 있는 방법을 조사한다</a:t>
                      </a:r>
                      <a:r>
                        <a:rPr lang="en-US" sz="900" kern="100" dirty="0">
                          <a:effectLst/>
                        </a:rPr>
                        <a:t>.</a:t>
                      </a:r>
                      <a:endParaRPr lang="ko-KR" sz="9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34004" marR="34004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ko-KR" sz="9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34004" marR="34004" marT="0" marB="0" anchor="ctr"/>
                </a:tc>
                <a:extLst>
                  <a:ext uri="{0D108BD9-81ED-4DB2-BD59-A6C34878D82A}">
                    <a16:rowId xmlns:a16="http://schemas.microsoft.com/office/drawing/2014/main" val="482263146"/>
                  </a:ext>
                </a:extLst>
              </a:tr>
              <a:tr h="36504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900" kern="100" dirty="0">
                          <a:effectLst/>
                        </a:rPr>
                        <a:t>정확도를 판단하고 오류 발생 시 해결방안을 모색한다</a:t>
                      </a:r>
                      <a:r>
                        <a:rPr lang="en-US" sz="900" kern="100" dirty="0">
                          <a:effectLst/>
                        </a:rPr>
                        <a:t>.</a:t>
                      </a:r>
                      <a:endParaRPr lang="ko-KR" sz="9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34004" marR="34004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ko-KR" sz="9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34004" marR="34004" marT="0" marB="0" anchor="ctr"/>
                </a:tc>
                <a:extLst>
                  <a:ext uri="{0D108BD9-81ED-4DB2-BD59-A6C34878D82A}">
                    <a16:rowId xmlns:a16="http://schemas.microsoft.com/office/drawing/2014/main" val="433639616"/>
                  </a:ext>
                </a:extLst>
              </a:tr>
              <a:tr h="365044">
                <a:tc rowSpan="4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 kern="100" dirty="0">
                          <a:effectLst/>
                        </a:rPr>
                        <a:t>A06</a:t>
                      </a:r>
                      <a:endParaRPr lang="ko-KR" sz="9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34004" marR="34004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900" kern="100" dirty="0">
                          <a:effectLst/>
                        </a:rPr>
                        <a:t>차량 </a:t>
                      </a:r>
                      <a:r>
                        <a:rPr lang="ko-KR" sz="900" kern="100" dirty="0" err="1">
                          <a:effectLst/>
                        </a:rPr>
                        <a:t>출차</a:t>
                      </a:r>
                      <a:r>
                        <a:rPr lang="ko-KR" sz="900" kern="100" dirty="0">
                          <a:effectLst/>
                        </a:rPr>
                        <a:t> 시 </a:t>
                      </a:r>
                      <a:r>
                        <a:rPr lang="ko-KR" sz="900" kern="100" dirty="0" err="1">
                          <a:effectLst/>
                        </a:rPr>
                        <a:t>출차</a:t>
                      </a:r>
                      <a:r>
                        <a:rPr lang="ko-KR" sz="900" kern="100" dirty="0">
                          <a:effectLst/>
                        </a:rPr>
                        <a:t> 정보 저장</a:t>
                      </a:r>
                      <a:endParaRPr lang="ko-KR" sz="9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34004" marR="34004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 kern="100">
                          <a:effectLst/>
                        </a:rPr>
                        <a:t>A06_B01</a:t>
                      </a:r>
                      <a:endParaRPr lang="ko-KR" sz="9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34004" marR="34004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900" kern="100">
                          <a:effectLst/>
                        </a:rPr>
                        <a:t>출차 정보 저장 형식</a:t>
                      </a:r>
                      <a:r>
                        <a:rPr lang="en-US" sz="900" kern="100">
                          <a:effectLst/>
                        </a:rPr>
                        <a:t>(</a:t>
                      </a:r>
                      <a:r>
                        <a:rPr lang="ko-KR" sz="900" kern="100">
                          <a:effectLst/>
                        </a:rPr>
                        <a:t>속성</a:t>
                      </a:r>
                      <a:r>
                        <a:rPr lang="en-US" sz="900" kern="100">
                          <a:effectLst/>
                        </a:rPr>
                        <a:t>) </a:t>
                      </a:r>
                      <a:r>
                        <a:rPr lang="ko-KR" sz="900" kern="100">
                          <a:effectLst/>
                        </a:rPr>
                        <a:t>결정</a:t>
                      </a:r>
                      <a:endParaRPr lang="ko-KR" sz="9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34004" marR="34004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 kern="100">
                          <a:effectLst/>
                        </a:rPr>
                        <a:t> </a:t>
                      </a:r>
                      <a:endParaRPr lang="ko-KR" sz="9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34004" marR="34004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ko-KR" sz="9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34004" marR="34004" marT="0" marB="0" anchor="ctr"/>
                </a:tc>
                <a:extLst>
                  <a:ext uri="{0D108BD9-81ED-4DB2-BD59-A6C34878D82A}">
                    <a16:rowId xmlns:a16="http://schemas.microsoft.com/office/drawing/2014/main" val="1805949032"/>
                  </a:ext>
                </a:extLst>
              </a:tr>
              <a:tr h="36504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 kern="100" dirty="0">
                          <a:effectLst/>
                        </a:rPr>
                        <a:t>A06_B02</a:t>
                      </a:r>
                      <a:endParaRPr lang="ko-KR" sz="9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34004" marR="34004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900" kern="100">
                          <a:effectLst/>
                        </a:rPr>
                        <a:t>출차 정보 저장 방법 조사 및 결정</a:t>
                      </a:r>
                      <a:endParaRPr lang="ko-KR" sz="9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34004" marR="34004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 kern="100" dirty="0">
                          <a:effectLst/>
                        </a:rPr>
                        <a:t> </a:t>
                      </a:r>
                      <a:endParaRPr lang="ko-KR" sz="9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34004" marR="34004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ko-KR" sz="9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34004" marR="34004" marT="0" marB="0" anchor="ctr"/>
                </a:tc>
                <a:extLst>
                  <a:ext uri="{0D108BD9-81ED-4DB2-BD59-A6C34878D82A}">
                    <a16:rowId xmlns:a16="http://schemas.microsoft.com/office/drawing/2014/main" val="913923996"/>
                  </a:ext>
                </a:extLst>
              </a:tr>
              <a:tr h="36504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 kern="100">
                          <a:effectLst/>
                        </a:rPr>
                        <a:t>A06_B03</a:t>
                      </a:r>
                      <a:endParaRPr lang="ko-KR" sz="9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34004" marR="34004" marT="0" marB="0" anchor="ctr"/>
                </a:tc>
                <a:tc rowSpan="2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900" kern="100">
                          <a:effectLst/>
                        </a:rPr>
                        <a:t>출차 정보 저장 여부 확인 방법 조사 및 정확도 판단</a:t>
                      </a:r>
                      <a:endParaRPr lang="ko-KR" sz="9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34004" marR="34004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900" kern="100" dirty="0" err="1">
                          <a:effectLst/>
                        </a:rPr>
                        <a:t>출차</a:t>
                      </a:r>
                      <a:r>
                        <a:rPr lang="ko-KR" sz="900" kern="100" dirty="0">
                          <a:effectLst/>
                        </a:rPr>
                        <a:t> 정보 저장 여부를 확인할 수 있는 방법을 조사한다</a:t>
                      </a:r>
                      <a:r>
                        <a:rPr lang="en-US" sz="900" kern="100" dirty="0">
                          <a:effectLst/>
                        </a:rPr>
                        <a:t>.</a:t>
                      </a:r>
                      <a:endParaRPr lang="ko-KR" sz="9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34004" marR="34004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ko-KR" sz="9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34004" marR="34004" marT="0" marB="0" anchor="ctr"/>
                </a:tc>
                <a:extLst>
                  <a:ext uri="{0D108BD9-81ED-4DB2-BD59-A6C34878D82A}">
                    <a16:rowId xmlns:a16="http://schemas.microsoft.com/office/drawing/2014/main" val="3792155233"/>
                  </a:ext>
                </a:extLst>
              </a:tr>
              <a:tr h="36504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900" kern="100">
                          <a:effectLst/>
                        </a:rPr>
                        <a:t>정확도를 판단하고 오류 발생 시 해결방안을 모색한다</a:t>
                      </a:r>
                      <a:r>
                        <a:rPr lang="en-US" sz="900" kern="100">
                          <a:effectLst/>
                        </a:rPr>
                        <a:t>.</a:t>
                      </a:r>
                      <a:endParaRPr lang="ko-KR" sz="9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34004" marR="34004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ko-KR" sz="9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34004" marR="34004" marT="0" marB="0" anchor="ctr"/>
                </a:tc>
                <a:extLst>
                  <a:ext uri="{0D108BD9-81ED-4DB2-BD59-A6C34878D82A}">
                    <a16:rowId xmlns:a16="http://schemas.microsoft.com/office/drawing/2014/main" val="3296074058"/>
                  </a:ext>
                </a:extLst>
              </a:tr>
              <a:tr h="365044">
                <a:tc rowSpan="5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 kern="100" dirty="0">
                          <a:effectLst/>
                        </a:rPr>
                        <a:t>A07</a:t>
                      </a:r>
                      <a:endParaRPr lang="ko-KR" sz="9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34004" marR="34004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5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 kern="100" dirty="0">
                          <a:effectLst/>
                        </a:rPr>
                        <a:t>1</a:t>
                      </a:r>
                      <a:r>
                        <a:rPr lang="ko-KR" sz="900" kern="100" dirty="0">
                          <a:effectLst/>
                        </a:rPr>
                        <a:t>차로 저장된 차량정보 </a:t>
                      </a:r>
                      <a:r>
                        <a:rPr lang="en-US" sz="900" kern="100" dirty="0">
                          <a:effectLst/>
                        </a:rPr>
                        <a:t>2</a:t>
                      </a:r>
                      <a:r>
                        <a:rPr lang="ko-KR" sz="900" kern="100" dirty="0">
                          <a:effectLst/>
                        </a:rPr>
                        <a:t>차 검증</a:t>
                      </a:r>
                      <a:endParaRPr lang="ko-KR" sz="9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34004" marR="34004" marT="0" marB="0" anchor="ctr"/>
                </a:tc>
                <a:tc rowSpan="2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 kern="100">
                          <a:effectLst/>
                        </a:rPr>
                        <a:t>A07_B01</a:t>
                      </a:r>
                      <a:endParaRPr lang="ko-KR" sz="9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34004" marR="34004" marT="0" marB="0" anchor="ctr"/>
                </a:tc>
                <a:tc rowSpan="2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 kern="100" dirty="0">
                          <a:effectLst/>
                        </a:rPr>
                        <a:t>2</a:t>
                      </a:r>
                      <a:r>
                        <a:rPr lang="ko-KR" sz="900" kern="100" dirty="0">
                          <a:effectLst/>
                        </a:rPr>
                        <a:t>차 검증 대상 조사 및 선정</a:t>
                      </a:r>
                      <a:endParaRPr lang="ko-KR" sz="9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34004" marR="34004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 kern="100" dirty="0">
                          <a:effectLst/>
                        </a:rPr>
                        <a:t>2</a:t>
                      </a:r>
                      <a:r>
                        <a:rPr lang="ko-KR" sz="900" kern="100" dirty="0">
                          <a:effectLst/>
                        </a:rPr>
                        <a:t>차 검증 대상을 조사한다</a:t>
                      </a:r>
                      <a:r>
                        <a:rPr lang="en-US" sz="900" kern="100" dirty="0">
                          <a:effectLst/>
                        </a:rPr>
                        <a:t>.</a:t>
                      </a:r>
                      <a:endParaRPr lang="ko-KR" sz="9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34004" marR="34004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ko-KR" sz="9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34004" marR="34004" marT="0" marB="0" anchor="ctr"/>
                </a:tc>
                <a:extLst>
                  <a:ext uri="{0D108BD9-81ED-4DB2-BD59-A6C34878D82A}">
                    <a16:rowId xmlns:a16="http://schemas.microsoft.com/office/drawing/2014/main" val="2509279946"/>
                  </a:ext>
                </a:extLst>
              </a:tr>
              <a:tr h="36504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 kern="100" dirty="0">
                          <a:effectLst/>
                        </a:rPr>
                        <a:t>2</a:t>
                      </a:r>
                      <a:r>
                        <a:rPr lang="ko-KR" sz="900" kern="100" dirty="0">
                          <a:effectLst/>
                        </a:rPr>
                        <a:t>차 검증 대상을 선정한다</a:t>
                      </a:r>
                      <a:r>
                        <a:rPr lang="en-US" sz="900" kern="100" dirty="0">
                          <a:effectLst/>
                        </a:rPr>
                        <a:t>.</a:t>
                      </a:r>
                      <a:endParaRPr lang="ko-KR" sz="9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34004" marR="34004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ko-KR" sz="9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34004" marR="34004" marT="0" marB="0" anchor="ctr"/>
                </a:tc>
                <a:extLst>
                  <a:ext uri="{0D108BD9-81ED-4DB2-BD59-A6C34878D82A}">
                    <a16:rowId xmlns:a16="http://schemas.microsoft.com/office/drawing/2014/main" val="3655402058"/>
                  </a:ext>
                </a:extLst>
              </a:tr>
              <a:tr h="36504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 kern="100">
                          <a:effectLst/>
                        </a:rPr>
                        <a:t>A07_B02</a:t>
                      </a:r>
                      <a:endParaRPr lang="ko-KR" sz="9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34004" marR="34004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 kern="100">
                          <a:effectLst/>
                        </a:rPr>
                        <a:t>2</a:t>
                      </a:r>
                      <a:r>
                        <a:rPr lang="ko-KR" sz="900" kern="100">
                          <a:effectLst/>
                        </a:rPr>
                        <a:t>차 검증 방법 조사 및 결정</a:t>
                      </a:r>
                      <a:endParaRPr lang="ko-KR" sz="9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34004" marR="34004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 kern="100" dirty="0">
                          <a:effectLst/>
                        </a:rPr>
                        <a:t> </a:t>
                      </a:r>
                      <a:endParaRPr lang="ko-KR" sz="9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34004" marR="34004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ko-KR" sz="9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34004" marR="34004" marT="0" marB="0" anchor="ctr"/>
                </a:tc>
                <a:extLst>
                  <a:ext uri="{0D108BD9-81ED-4DB2-BD59-A6C34878D82A}">
                    <a16:rowId xmlns:a16="http://schemas.microsoft.com/office/drawing/2014/main" val="270805501"/>
                  </a:ext>
                </a:extLst>
              </a:tr>
              <a:tr h="36504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 kern="100">
                          <a:effectLst/>
                        </a:rPr>
                        <a:t>A07_B03</a:t>
                      </a:r>
                      <a:endParaRPr lang="ko-KR" sz="9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34004" marR="34004" marT="0" marB="0" anchor="ctr"/>
                </a:tc>
                <a:tc rowSpan="2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 kern="100">
                          <a:effectLst/>
                        </a:rPr>
                        <a:t>2</a:t>
                      </a:r>
                      <a:r>
                        <a:rPr lang="ko-KR" sz="900" kern="100">
                          <a:effectLst/>
                        </a:rPr>
                        <a:t>차 검증 결과 저장</a:t>
                      </a:r>
                      <a:endParaRPr lang="ko-KR" sz="9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34004" marR="34004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 kern="100" dirty="0">
                          <a:effectLst/>
                        </a:rPr>
                        <a:t>2</a:t>
                      </a:r>
                      <a:r>
                        <a:rPr lang="ko-KR" sz="900" kern="100" dirty="0">
                          <a:effectLst/>
                        </a:rPr>
                        <a:t>차 검증 결과 저장 방법을 결정한다</a:t>
                      </a:r>
                      <a:r>
                        <a:rPr lang="en-US" sz="900" kern="100" dirty="0">
                          <a:effectLst/>
                        </a:rPr>
                        <a:t>.</a:t>
                      </a:r>
                      <a:endParaRPr lang="ko-KR" sz="9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34004" marR="34004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ko-KR" sz="9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34004" marR="34004" marT="0" marB="0" anchor="ctr"/>
                </a:tc>
                <a:extLst>
                  <a:ext uri="{0D108BD9-81ED-4DB2-BD59-A6C34878D82A}">
                    <a16:rowId xmlns:a16="http://schemas.microsoft.com/office/drawing/2014/main" val="2773565865"/>
                  </a:ext>
                </a:extLst>
              </a:tr>
              <a:tr h="36504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 kern="100" dirty="0">
                          <a:effectLst/>
                        </a:rPr>
                        <a:t>2</a:t>
                      </a:r>
                      <a:r>
                        <a:rPr lang="ko-KR" sz="900" kern="100" dirty="0">
                          <a:effectLst/>
                        </a:rPr>
                        <a:t>차 검증 결과 저장 여부를 판단한다</a:t>
                      </a:r>
                      <a:r>
                        <a:rPr lang="en-US" sz="900" kern="100" dirty="0">
                          <a:effectLst/>
                        </a:rPr>
                        <a:t>.</a:t>
                      </a:r>
                      <a:endParaRPr lang="ko-KR" sz="9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34004" marR="34004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ko-KR" sz="9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34004" marR="34004" marT="0" marB="0" anchor="ctr"/>
                </a:tc>
                <a:extLst>
                  <a:ext uri="{0D108BD9-81ED-4DB2-BD59-A6C34878D82A}">
                    <a16:rowId xmlns:a16="http://schemas.microsoft.com/office/drawing/2014/main" val="3169092874"/>
                  </a:ext>
                </a:extLst>
              </a:tr>
            </a:tbl>
          </a:graphicData>
        </a:graphic>
      </p:graphicFrame>
      <p:sp>
        <p:nvSpPr>
          <p:cNvPr id="9" name="막힌 원호 8">
            <a:extLst>
              <a:ext uri="{FF2B5EF4-FFF2-40B4-BE49-F238E27FC236}">
                <a16:creationId xmlns:a16="http://schemas.microsoft.com/office/drawing/2014/main" id="{E5A469C9-40DA-43D6-93E0-F5703EFECEFB}"/>
              </a:ext>
            </a:extLst>
          </p:cNvPr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76012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F38ED1BD-A0C0-4C5C-BE28-EE3CCC1BA049}"/>
              </a:ext>
            </a:extLst>
          </p:cNvPr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A0F9C9F4-46A4-4262-9D7C-E9988C18487D}"/>
              </a:ext>
            </a:extLst>
          </p:cNvPr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2BD4C07-EA71-43C4-9BEB-0D7106718CF9}"/>
              </a:ext>
            </a:extLst>
          </p:cNvPr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5" name="제목 12">
            <a:extLst>
              <a:ext uri="{FF2B5EF4-FFF2-40B4-BE49-F238E27FC236}">
                <a16:creationId xmlns:a16="http://schemas.microsoft.com/office/drawing/2014/main" id="{56203B48-A84F-4FB4-8B8A-F68012AC0EB1}"/>
              </a:ext>
            </a:extLst>
          </p:cNvPr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요구사항 정의서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16" name="Picture 6">
            <a:extLst>
              <a:ext uri="{FF2B5EF4-FFF2-40B4-BE49-F238E27FC236}">
                <a16:creationId xmlns:a16="http://schemas.microsoft.com/office/drawing/2014/main" id="{8FAA1EAB-3954-46F5-8ABA-A63E8810BD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37E67DFC-031B-4EDB-BE12-AA5AD27D1E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막힌 원호 17">
            <a:extLst>
              <a:ext uri="{FF2B5EF4-FFF2-40B4-BE49-F238E27FC236}">
                <a16:creationId xmlns:a16="http://schemas.microsoft.com/office/drawing/2014/main" id="{04F13BD7-1541-40E9-80DC-A6B6A879045E}"/>
              </a:ext>
            </a:extLst>
          </p:cNvPr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703A7055-DAB5-4CBD-9B78-450375FD23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8038774"/>
              </p:ext>
            </p:extLst>
          </p:nvPr>
        </p:nvGraphicFramePr>
        <p:xfrm>
          <a:off x="361236" y="1244102"/>
          <a:ext cx="8416800" cy="5353250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752400">
                  <a:extLst>
                    <a:ext uri="{9D8B030D-6E8A-4147-A177-3AD203B41FA5}">
                      <a16:colId xmlns:a16="http://schemas.microsoft.com/office/drawing/2014/main" val="925430319"/>
                    </a:ext>
                  </a:extLst>
                </a:gridCol>
                <a:gridCol w="864000">
                  <a:extLst>
                    <a:ext uri="{9D8B030D-6E8A-4147-A177-3AD203B41FA5}">
                      <a16:colId xmlns:a16="http://schemas.microsoft.com/office/drawing/2014/main" val="1792333277"/>
                    </a:ext>
                  </a:extLst>
                </a:gridCol>
                <a:gridCol w="792000">
                  <a:extLst>
                    <a:ext uri="{9D8B030D-6E8A-4147-A177-3AD203B41FA5}">
                      <a16:colId xmlns:a16="http://schemas.microsoft.com/office/drawing/2014/main" val="168345177"/>
                    </a:ext>
                  </a:extLst>
                </a:gridCol>
                <a:gridCol w="3384000">
                  <a:extLst>
                    <a:ext uri="{9D8B030D-6E8A-4147-A177-3AD203B41FA5}">
                      <a16:colId xmlns:a16="http://schemas.microsoft.com/office/drawing/2014/main" val="2549160886"/>
                    </a:ext>
                  </a:extLst>
                </a:gridCol>
                <a:gridCol w="2016000">
                  <a:extLst>
                    <a:ext uri="{9D8B030D-6E8A-4147-A177-3AD203B41FA5}">
                      <a16:colId xmlns:a16="http://schemas.microsoft.com/office/drawing/2014/main" val="1765609925"/>
                    </a:ext>
                  </a:extLst>
                </a:gridCol>
                <a:gridCol w="608400">
                  <a:extLst>
                    <a:ext uri="{9D8B030D-6E8A-4147-A177-3AD203B41FA5}">
                      <a16:colId xmlns:a16="http://schemas.microsoft.com/office/drawing/2014/main" val="3913596763"/>
                    </a:ext>
                  </a:extLst>
                </a:gridCol>
              </a:tblGrid>
              <a:tr h="281750">
                <a:tc rowSpan="6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 kern="100" dirty="0">
                          <a:effectLst/>
                        </a:rPr>
                        <a:t>A08</a:t>
                      </a:r>
                      <a:endParaRPr lang="ko-KR" sz="9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22490" marR="2249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6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900" kern="100" dirty="0">
                          <a:effectLst/>
                        </a:rPr>
                        <a:t>사용자 서비스 제공 인프라</a:t>
                      </a:r>
                      <a:br>
                        <a:rPr lang="en-US" altLang="ko-KR" sz="900" kern="100" dirty="0">
                          <a:effectLst/>
                        </a:rPr>
                      </a:br>
                      <a:r>
                        <a:rPr lang="ko-KR" sz="900" kern="100" dirty="0">
                          <a:effectLst/>
                        </a:rPr>
                        <a:t>구성</a:t>
                      </a:r>
                      <a:endParaRPr lang="ko-KR" sz="9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22490" marR="2249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 kern="100">
                          <a:effectLst/>
                        </a:rPr>
                        <a:t>A08_B01</a:t>
                      </a:r>
                      <a:endParaRPr lang="ko-KR" sz="9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22490" marR="2249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900" kern="100">
                          <a:effectLst/>
                        </a:rPr>
                        <a:t>사용자 서비스 제공 요구사항 조사 및 사양 결정</a:t>
                      </a:r>
                      <a:endParaRPr lang="ko-KR" sz="9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22490" marR="2249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 kern="100" dirty="0">
                          <a:effectLst/>
                        </a:rPr>
                        <a:t> </a:t>
                      </a:r>
                      <a:endParaRPr lang="ko-KR" sz="9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22490" marR="22490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 kern="100">
                          <a:effectLst/>
                        </a:rPr>
                        <a:t> </a:t>
                      </a:r>
                      <a:endParaRPr lang="ko-KR" sz="9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22490" marR="22490" marT="0" marB="0" anchor="ctr"/>
                </a:tc>
                <a:extLst>
                  <a:ext uri="{0D108BD9-81ED-4DB2-BD59-A6C34878D82A}">
                    <a16:rowId xmlns:a16="http://schemas.microsoft.com/office/drawing/2014/main" val="383592879"/>
                  </a:ext>
                </a:extLst>
              </a:tr>
              <a:tr h="2817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 kern="100" dirty="0">
                          <a:effectLst/>
                        </a:rPr>
                        <a:t>A08_B02</a:t>
                      </a:r>
                      <a:endParaRPr lang="ko-KR" sz="9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22490" marR="2249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900" kern="100">
                          <a:effectLst/>
                        </a:rPr>
                        <a:t>사용자 서비스 제공 인프라 종류 조사 및 검토</a:t>
                      </a:r>
                      <a:endParaRPr lang="ko-KR" sz="9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22490" marR="2249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 kern="100" dirty="0">
                          <a:effectLst/>
                        </a:rPr>
                        <a:t> </a:t>
                      </a:r>
                      <a:endParaRPr lang="ko-KR" sz="9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22490" marR="22490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 kern="100">
                          <a:effectLst/>
                        </a:rPr>
                        <a:t> </a:t>
                      </a:r>
                      <a:endParaRPr lang="ko-KR" sz="9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22490" marR="22490" marT="0" marB="0" anchor="ctr"/>
                </a:tc>
                <a:extLst>
                  <a:ext uri="{0D108BD9-81ED-4DB2-BD59-A6C34878D82A}">
                    <a16:rowId xmlns:a16="http://schemas.microsoft.com/office/drawing/2014/main" val="2894225197"/>
                  </a:ext>
                </a:extLst>
              </a:tr>
              <a:tr h="2817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 kern="100" dirty="0">
                          <a:effectLst/>
                        </a:rPr>
                        <a:t>A08_B03</a:t>
                      </a:r>
                      <a:endParaRPr lang="ko-KR" sz="9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22490" marR="2249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900" kern="100">
                          <a:effectLst/>
                        </a:rPr>
                        <a:t>인프라 수배 및 구매</a:t>
                      </a:r>
                      <a:endParaRPr lang="ko-KR" sz="9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22490" marR="2249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 kern="100">
                          <a:effectLst/>
                        </a:rPr>
                        <a:t> </a:t>
                      </a:r>
                      <a:endParaRPr lang="ko-KR" sz="9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22490" marR="22490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 kern="100">
                          <a:effectLst/>
                        </a:rPr>
                        <a:t> </a:t>
                      </a:r>
                      <a:endParaRPr lang="ko-KR" sz="9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22490" marR="22490" marT="0" marB="0" anchor="ctr"/>
                </a:tc>
                <a:extLst>
                  <a:ext uri="{0D108BD9-81ED-4DB2-BD59-A6C34878D82A}">
                    <a16:rowId xmlns:a16="http://schemas.microsoft.com/office/drawing/2014/main" val="1843672556"/>
                  </a:ext>
                </a:extLst>
              </a:tr>
              <a:tr h="2817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 kern="100">
                          <a:effectLst/>
                        </a:rPr>
                        <a:t>A08_B04</a:t>
                      </a:r>
                      <a:endParaRPr lang="ko-KR" sz="9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22490" marR="2249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900" kern="100">
                          <a:effectLst/>
                        </a:rPr>
                        <a:t>인프라 동작 테스트</a:t>
                      </a:r>
                      <a:endParaRPr lang="ko-KR" sz="9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22490" marR="2249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 kern="100">
                          <a:effectLst/>
                        </a:rPr>
                        <a:t> </a:t>
                      </a:r>
                      <a:endParaRPr lang="ko-KR" sz="9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22490" marR="22490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 kern="100">
                          <a:effectLst/>
                        </a:rPr>
                        <a:t> </a:t>
                      </a:r>
                      <a:endParaRPr lang="ko-KR" sz="9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22490" marR="22490" marT="0" marB="0" anchor="ctr"/>
                </a:tc>
                <a:extLst>
                  <a:ext uri="{0D108BD9-81ED-4DB2-BD59-A6C34878D82A}">
                    <a16:rowId xmlns:a16="http://schemas.microsoft.com/office/drawing/2014/main" val="3252842965"/>
                  </a:ext>
                </a:extLst>
              </a:tr>
              <a:tr h="2817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 kern="100">
                          <a:effectLst/>
                        </a:rPr>
                        <a:t>A08_B05</a:t>
                      </a:r>
                      <a:endParaRPr lang="ko-KR" sz="9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22490" marR="2249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900" kern="100">
                          <a:effectLst/>
                        </a:rPr>
                        <a:t>인프라 설치 및 연동시험</a:t>
                      </a:r>
                      <a:endParaRPr lang="ko-KR" sz="9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22490" marR="2249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 kern="100">
                          <a:effectLst/>
                        </a:rPr>
                        <a:t> </a:t>
                      </a:r>
                      <a:endParaRPr lang="ko-KR" sz="9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22490" marR="22490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 kern="100">
                          <a:effectLst/>
                        </a:rPr>
                        <a:t> </a:t>
                      </a:r>
                      <a:endParaRPr lang="ko-KR" sz="9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22490" marR="22490" marT="0" marB="0" anchor="ctr"/>
                </a:tc>
                <a:extLst>
                  <a:ext uri="{0D108BD9-81ED-4DB2-BD59-A6C34878D82A}">
                    <a16:rowId xmlns:a16="http://schemas.microsoft.com/office/drawing/2014/main" val="2036151649"/>
                  </a:ext>
                </a:extLst>
              </a:tr>
              <a:tr h="2817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 kern="100">
                          <a:effectLst/>
                        </a:rPr>
                        <a:t>A08_B06</a:t>
                      </a:r>
                      <a:endParaRPr lang="ko-KR" sz="9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22490" marR="2249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900" kern="100">
                          <a:effectLst/>
                        </a:rPr>
                        <a:t>사용자 서비스 제공 대상 조사 및 결정</a:t>
                      </a:r>
                      <a:endParaRPr lang="ko-KR" sz="9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22490" marR="2249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 kern="100">
                          <a:effectLst/>
                        </a:rPr>
                        <a:t> </a:t>
                      </a:r>
                      <a:endParaRPr lang="ko-KR" sz="9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22490" marR="22490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 kern="100">
                          <a:effectLst/>
                        </a:rPr>
                        <a:t> </a:t>
                      </a:r>
                      <a:endParaRPr lang="ko-KR" sz="9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22490" marR="22490" marT="0" marB="0" anchor="ctr"/>
                </a:tc>
                <a:extLst>
                  <a:ext uri="{0D108BD9-81ED-4DB2-BD59-A6C34878D82A}">
                    <a16:rowId xmlns:a16="http://schemas.microsoft.com/office/drawing/2014/main" val="1403745725"/>
                  </a:ext>
                </a:extLst>
              </a:tr>
              <a:tr h="281750">
                <a:tc rowSpan="5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 kern="100" dirty="0">
                          <a:effectLst/>
                        </a:rPr>
                        <a:t>A09</a:t>
                      </a:r>
                      <a:endParaRPr lang="ko-KR" sz="9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22490" marR="2249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5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900" kern="100" dirty="0">
                          <a:effectLst/>
                        </a:rPr>
                        <a:t>사용자 서비스 제공</a:t>
                      </a:r>
                      <a:endParaRPr lang="ko-KR" sz="9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22490" marR="2249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 kern="100">
                          <a:effectLst/>
                        </a:rPr>
                        <a:t>A09_B01</a:t>
                      </a:r>
                      <a:endParaRPr lang="ko-KR" sz="9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22490" marR="2249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900" kern="100">
                          <a:effectLst/>
                        </a:rPr>
                        <a:t>사용자 서비스 제공 플랫폼 조사 및 결정</a:t>
                      </a:r>
                      <a:endParaRPr lang="ko-KR" sz="9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22490" marR="2249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 kern="100" dirty="0">
                          <a:effectLst/>
                        </a:rPr>
                        <a:t> </a:t>
                      </a:r>
                      <a:endParaRPr lang="ko-KR" sz="9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22490" marR="22490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 kern="100">
                          <a:effectLst/>
                        </a:rPr>
                        <a:t> </a:t>
                      </a:r>
                      <a:endParaRPr lang="ko-KR" sz="9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22490" marR="22490" marT="0" marB="0" anchor="ctr"/>
                </a:tc>
                <a:extLst>
                  <a:ext uri="{0D108BD9-81ED-4DB2-BD59-A6C34878D82A}">
                    <a16:rowId xmlns:a16="http://schemas.microsoft.com/office/drawing/2014/main" val="3985801942"/>
                  </a:ext>
                </a:extLst>
              </a:tr>
              <a:tr h="2817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 kern="100">
                          <a:effectLst/>
                        </a:rPr>
                        <a:t>A09_B02</a:t>
                      </a:r>
                      <a:endParaRPr lang="ko-KR" sz="9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22490" marR="22490" marT="0" marB="0" anchor="ctr"/>
                </a:tc>
                <a:tc rowSpan="2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900" kern="100" dirty="0">
                          <a:effectLst/>
                        </a:rPr>
                        <a:t>대상자별 제공 서비스 결정</a:t>
                      </a:r>
                      <a:endParaRPr lang="ko-KR" sz="9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22490" marR="2249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900" kern="100" dirty="0">
                          <a:effectLst/>
                        </a:rPr>
                        <a:t>관리자 제공 서비스를 결정한다</a:t>
                      </a:r>
                      <a:r>
                        <a:rPr lang="en-US" sz="900" kern="100" dirty="0">
                          <a:effectLst/>
                        </a:rPr>
                        <a:t>.</a:t>
                      </a:r>
                      <a:endParaRPr lang="ko-KR" sz="9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22490" marR="22490" marT="0" marB="0" anchor="ctr"/>
                </a:tc>
                <a:tc rowSpan="2"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 kern="100" dirty="0">
                          <a:effectLst/>
                        </a:rPr>
                        <a:t> </a:t>
                      </a:r>
                      <a:endParaRPr lang="ko-KR" sz="9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22490" marR="22490" marT="0" marB="0" anchor="ctr"/>
                </a:tc>
                <a:extLst>
                  <a:ext uri="{0D108BD9-81ED-4DB2-BD59-A6C34878D82A}">
                    <a16:rowId xmlns:a16="http://schemas.microsoft.com/office/drawing/2014/main" val="3545730258"/>
                  </a:ext>
                </a:extLst>
              </a:tr>
              <a:tr h="2817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900" kern="100" dirty="0">
                          <a:effectLst/>
                        </a:rPr>
                        <a:t>거주자 및 방문자 제공 서비스를</a:t>
                      </a:r>
                      <a:br>
                        <a:rPr lang="en-US" altLang="ko-KR" sz="900" kern="100" dirty="0">
                          <a:effectLst/>
                        </a:rPr>
                      </a:br>
                      <a:r>
                        <a:rPr lang="ko-KR" sz="900" kern="100" dirty="0">
                          <a:effectLst/>
                        </a:rPr>
                        <a:t>결정한다</a:t>
                      </a:r>
                      <a:r>
                        <a:rPr lang="en-US" sz="900" kern="100" dirty="0">
                          <a:effectLst/>
                        </a:rPr>
                        <a:t>.</a:t>
                      </a:r>
                      <a:endParaRPr lang="ko-KR" sz="9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22490" marR="22490" marT="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4730021"/>
                  </a:ext>
                </a:extLst>
              </a:tr>
              <a:tr h="2817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 kern="100" dirty="0">
                          <a:effectLst/>
                        </a:rPr>
                        <a:t>A09_B03</a:t>
                      </a:r>
                      <a:endParaRPr lang="ko-KR" sz="9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22490" marR="22490" marT="0" marB="0" anchor="ctr"/>
                </a:tc>
                <a:tc rowSpan="2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900" kern="100">
                          <a:effectLst/>
                        </a:rPr>
                        <a:t>대상자별 제공 서비스 구현</a:t>
                      </a:r>
                      <a:endParaRPr lang="ko-KR" sz="9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22490" marR="2249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900" kern="100" dirty="0">
                          <a:effectLst/>
                        </a:rPr>
                        <a:t>관리자 제공 서비스를 구현한다</a:t>
                      </a:r>
                      <a:r>
                        <a:rPr lang="en-US" sz="900" kern="100" dirty="0">
                          <a:effectLst/>
                        </a:rPr>
                        <a:t>.</a:t>
                      </a:r>
                      <a:endParaRPr lang="ko-KR" sz="9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22490" marR="22490" marT="0" marB="0" anchor="ctr"/>
                </a:tc>
                <a:tc rowSpan="2"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 kern="100">
                          <a:effectLst/>
                        </a:rPr>
                        <a:t> </a:t>
                      </a:r>
                      <a:endParaRPr lang="ko-KR" sz="9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22490" marR="22490" marT="0" marB="0" anchor="ctr"/>
                </a:tc>
                <a:extLst>
                  <a:ext uri="{0D108BD9-81ED-4DB2-BD59-A6C34878D82A}">
                    <a16:rowId xmlns:a16="http://schemas.microsoft.com/office/drawing/2014/main" val="2478095961"/>
                  </a:ext>
                </a:extLst>
              </a:tr>
              <a:tr h="2817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900" kern="100" dirty="0">
                          <a:effectLst/>
                        </a:rPr>
                        <a:t>거주자 및 방문자 제공 서비스를</a:t>
                      </a:r>
                      <a:br>
                        <a:rPr lang="en-US" altLang="ko-KR" sz="900" kern="100" dirty="0">
                          <a:effectLst/>
                        </a:rPr>
                      </a:br>
                      <a:r>
                        <a:rPr lang="ko-KR" sz="900" kern="100" dirty="0">
                          <a:effectLst/>
                        </a:rPr>
                        <a:t>구현한다</a:t>
                      </a:r>
                      <a:r>
                        <a:rPr lang="en-US" sz="900" kern="100" dirty="0">
                          <a:effectLst/>
                        </a:rPr>
                        <a:t>.</a:t>
                      </a:r>
                      <a:endParaRPr lang="ko-KR" sz="9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22490" marR="22490" marT="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5476178"/>
                  </a:ext>
                </a:extLst>
              </a:tr>
              <a:tr h="281750">
                <a:tc rowSpan="3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 kern="100" dirty="0">
                          <a:effectLst/>
                        </a:rPr>
                        <a:t>A10</a:t>
                      </a:r>
                      <a:endParaRPr lang="ko-KR" sz="9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22490" marR="2249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900" kern="100" dirty="0">
                          <a:effectLst/>
                        </a:rPr>
                        <a:t>주차 위반 여부 확인</a:t>
                      </a:r>
                      <a:endParaRPr lang="ko-KR" sz="9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22490" marR="2249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 kern="100">
                          <a:effectLst/>
                        </a:rPr>
                        <a:t>A10_B01</a:t>
                      </a:r>
                      <a:endParaRPr lang="ko-KR" sz="9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22490" marR="2249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900" kern="100">
                          <a:effectLst/>
                        </a:rPr>
                        <a:t>주차 위반 여부 기준 결정</a:t>
                      </a:r>
                      <a:endParaRPr lang="ko-KR" sz="9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22490" marR="2249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 kern="100" dirty="0">
                          <a:effectLst/>
                        </a:rPr>
                        <a:t> </a:t>
                      </a:r>
                      <a:endParaRPr lang="ko-KR" sz="9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22490" marR="22490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 kern="100">
                          <a:effectLst/>
                        </a:rPr>
                        <a:t> </a:t>
                      </a:r>
                      <a:endParaRPr lang="ko-KR" sz="9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22490" marR="22490" marT="0" marB="0" anchor="ctr"/>
                </a:tc>
                <a:extLst>
                  <a:ext uri="{0D108BD9-81ED-4DB2-BD59-A6C34878D82A}">
                    <a16:rowId xmlns:a16="http://schemas.microsoft.com/office/drawing/2014/main" val="1918373084"/>
                  </a:ext>
                </a:extLst>
              </a:tr>
              <a:tr h="2817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 kern="100">
                          <a:effectLst/>
                        </a:rPr>
                        <a:t>A10_B02</a:t>
                      </a:r>
                      <a:endParaRPr lang="ko-KR" sz="9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22490" marR="2249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900" kern="100">
                          <a:effectLst/>
                        </a:rPr>
                        <a:t>주차 위반 정보 저장</a:t>
                      </a:r>
                      <a:endParaRPr lang="ko-KR" sz="9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22490" marR="2249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 kern="100" dirty="0">
                          <a:effectLst/>
                        </a:rPr>
                        <a:t> </a:t>
                      </a:r>
                      <a:endParaRPr lang="ko-KR" sz="9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22490" marR="22490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 kern="100">
                          <a:effectLst/>
                        </a:rPr>
                        <a:t> </a:t>
                      </a:r>
                      <a:endParaRPr lang="ko-KR" sz="9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22490" marR="22490" marT="0" marB="0" anchor="ctr"/>
                </a:tc>
                <a:extLst>
                  <a:ext uri="{0D108BD9-81ED-4DB2-BD59-A6C34878D82A}">
                    <a16:rowId xmlns:a16="http://schemas.microsoft.com/office/drawing/2014/main" val="3067688022"/>
                  </a:ext>
                </a:extLst>
              </a:tr>
              <a:tr h="2817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 kern="100">
                          <a:effectLst/>
                        </a:rPr>
                        <a:t>A10_B03</a:t>
                      </a:r>
                      <a:endParaRPr lang="ko-KR" sz="9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22490" marR="2249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900" kern="100">
                          <a:effectLst/>
                        </a:rPr>
                        <a:t>주차 위반 정보 알림 방법 조사 및 결정</a:t>
                      </a:r>
                      <a:endParaRPr lang="ko-KR" sz="9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22490" marR="2249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 kern="100">
                          <a:effectLst/>
                        </a:rPr>
                        <a:t> </a:t>
                      </a:r>
                      <a:endParaRPr lang="ko-KR" sz="9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22490" marR="22490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 kern="100">
                          <a:effectLst/>
                        </a:rPr>
                        <a:t> </a:t>
                      </a:r>
                      <a:endParaRPr lang="ko-KR" sz="9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22490" marR="22490" marT="0" marB="0" anchor="ctr"/>
                </a:tc>
                <a:extLst>
                  <a:ext uri="{0D108BD9-81ED-4DB2-BD59-A6C34878D82A}">
                    <a16:rowId xmlns:a16="http://schemas.microsoft.com/office/drawing/2014/main" val="1556640956"/>
                  </a:ext>
                </a:extLst>
              </a:tr>
              <a:tr h="281750">
                <a:tc rowSpan="5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 kern="100" dirty="0">
                          <a:effectLst/>
                        </a:rPr>
                        <a:t>A11</a:t>
                      </a:r>
                      <a:endParaRPr lang="ko-KR" sz="9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22490" marR="2249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5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900" kern="100">
                          <a:effectLst/>
                        </a:rPr>
                        <a:t>가용 주차 구역 분석 및 예측</a:t>
                      </a:r>
                      <a:endParaRPr lang="ko-KR" sz="9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22490" marR="22490" marT="0" marB="0" anchor="ctr"/>
                </a:tc>
                <a:tc rowSpan="2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 kern="100">
                          <a:effectLst/>
                        </a:rPr>
                        <a:t>A11_B01</a:t>
                      </a:r>
                      <a:endParaRPr lang="ko-KR" sz="9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22490" marR="22490" marT="0" marB="0" anchor="ctr"/>
                </a:tc>
                <a:tc rowSpan="2"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900" kern="100">
                          <a:effectLst/>
                        </a:rPr>
                        <a:t>분석 및 예측 정보 제공 분석 대상 결정</a:t>
                      </a:r>
                      <a:endParaRPr lang="ko-KR" sz="9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22490" marR="2249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900" kern="100" dirty="0">
                          <a:effectLst/>
                        </a:rPr>
                        <a:t>전체 시간대별 주차 흐름정보를</a:t>
                      </a:r>
                      <a:br>
                        <a:rPr lang="en-US" altLang="ko-KR" sz="900" kern="100" dirty="0">
                          <a:effectLst/>
                        </a:rPr>
                      </a:br>
                      <a:r>
                        <a:rPr lang="ko-KR" sz="900" kern="100" dirty="0">
                          <a:effectLst/>
                        </a:rPr>
                        <a:t>분석한다</a:t>
                      </a:r>
                      <a:r>
                        <a:rPr lang="en-US" sz="900" kern="100" dirty="0">
                          <a:effectLst/>
                        </a:rPr>
                        <a:t>.</a:t>
                      </a:r>
                      <a:endParaRPr lang="ko-KR" sz="9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22490" marR="22490" marT="0" marB="0" anchor="ctr"/>
                </a:tc>
                <a:tc rowSpan="2"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 kern="100">
                          <a:effectLst/>
                        </a:rPr>
                        <a:t> </a:t>
                      </a:r>
                      <a:endParaRPr lang="ko-KR" sz="9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22490" marR="22490" marT="0" marB="0" anchor="ctr"/>
                </a:tc>
                <a:extLst>
                  <a:ext uri="{0D108BD9-81ED-4DB2-BD59-A6C34878D82A}">
                    <a16:rowId xmlns:a16="http://schemas.microsoft.com/office/drawing/2014/main" val="3487313586"/>
                  </a:ext>
                </a:extLst>
              </a:tr>
              <a:tr h="2817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900" kern="100" dirty="0">
                          <a:effectLst/>
                        </a:rPr>
                        <a:t>개인 사용자별 주차 선호도 정보를</a:t>
                      </a:r>
                      <a:br>
                        <a:rPr lang="en-US" altLang="ko-KR" sz="900" kern="100" dirty="0">
                          <a:effectLst/>
                        </a:rPr>
                      </a:br>
                      <a:r>
                        <a:rPr lang="ko-KR" sz="900" kern="100" dirty="0">
                          <a:effectLst/>
                        </a:rPr>
                        <a:t>분석한다</a:t>
                      </a:r>
                      <a:r>
                        <a:rPr lang="en-US" sz="900" kern="100" dirty="0">
                          <a:effectLst/>
                        </a:rPr>
                        <a:t>.</a:t>
                      </a:r>
                      <a:endParaRPr lang="ko-KR" sz="9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22490" marR="22490" marT="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1769814"/>
                  </a:ext>
                </a:extLst>
              </a:tr>
              <a:tr h="2817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 kern="100">
                          <a:effectLst/>
                        </a:rPr>
                        <a:t>A11_B02</a:t>
                      </a:r>
                      <a:endParaRPr lang="ko-KR" sz="9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22490" marR="2249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900" kern="100">
                          <a:effectLst/>
                        </a:rPr>
                        <a:t>데이터 활용 범위 결정</a:t>
                      </a:r>
                      <a:endParaRPr lang="ko-KR" sz="9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22490" marR="2249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 kern="100" dirty="0">
                          <a:effectLst/>
                        </a:rPr>
                        <a:t> </a:t>
                      </a:r>
                      <a:endParaRPr lang="ko-KR" sz="9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22490" marR="22490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 kern="100">
                          <a:effectLst/>
                        </a:rPr>
                        <a:t> </a:t>
                      </a:r>
                      <a:endParaRPr lang="ko-KR" sz="9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22490" marR="22490" marT="0" marB="0" anchor="ctr"/>
                </a:tc>
                <a:extLst>
                  <a:ext uri="{0D108BD9-81ED-4DB2-BD59-A6C34878D82A}">
                    <a16:rowId xmlns:a16="http://schemas.microsoft.com/office/drawing/2014/main" val="1004698120"/>
                  </a:ext>
                </a:extLst>
              </a:tr>
              <a:tr h="2817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 kern="100">
                          <a:effectLst/>
                        </a:rPr>
                        <a:t>A11_B03</a:t>
                      </a:r>
                      <a:endParaRPr lang="ko-KR" sz="9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22490" marR="2249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900" kern="100">
                          <a:effectLst/>
                        </a:rPr>
                        <a:t>분석 및 예측 방법 조사 및 결정</a:t>
                      </a:r>
                      <a:endParaRPr lang="ko-KR" sz="9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22490" marR="2249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 kern="100" dirty="0">
                          <a:effectLst/>
                        </a:rPr>
                        <a:t> </a:t>
                      </a:r>
                      <a:endParaRPr lang="ko-KR" sz="9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22490" marR="22490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 kern="100">
                          <a:effectLst/>
                        </a:rPr>
                        <a:t> </a:t>
                      </a:r>
                      <a:endParaRPr lang="ko-KR" sz="9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22490" marR="22490" marT="0" marB="0" anchor="ctr"/>
                </a:tc>
                <a:extLst>
                  <a:ext uri="{0D108BD9-81ED-4DB2-BD59-A6C34878D82A}">
                    <a16:rowId xmlns:a16="http://schemas.microsoft.com/office/drawing/2014/main" val="3993458682"/>
                  </a:ext>
                </a:extLst>
              </a:tr>
              <a:tr h="2817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 kern="100">
                          <a:effectLst/>
                        </a:rPr>
                        <a:t>A11_B04</a:t>
                      </a:r>
                      <a:endParaRPr lang="ko-KR" sz="9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22490" marR="2249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900" kern="100">
                          <a:effectLst/>
                        </a:rPr>
                        <a:t>분석 및 예측 정보 저장 방법 결졍</a:t>
                      </a:r>
                      <a:endParaRPr lang="ko-KR" sz="9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22490" marR="2249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 kern="100" dirty="0">
                          <a:effectLst/>
                        </a:rPr>
                        <a:t> </a:t>
                      </a:r>
                      <a:endParaRPr lang="ko-KR" sz="9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22490" marR="22490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 kern="100" dirty="0">
                          <a:effectLst/>
                        </a:rPr>
                        <a:t> </a:t>
                      </a:r>
                      <a:endParaRPr lang="ko-KR" sz="9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22490" marR="22490" marT="0" marB="0" anchor="ctr"/>
                </a:tc>
                <a:extLst>
                  <a:ext uri="{0D108BD9-81ED-4DB2-BD59-A6C34878D82A}">
                    <a16:rowId xmlns:a16="http://schemas.microsoft.com/office/drawing/2014/main" val="5951539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941332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  <a:cs typeface="+mj-cs"/>
              </a:rPr>
              <a:t>서비스 구성도</a:t>
            </a:r>
            <a:r>
              <a:rPr lang="en-US" altLang="ko-KR" sz="1000" b="1">
                <a:solidFill>
                  <a:schemeClr val="bg1"/>
                </a:solidFill>
                <a:latin typeface="+mn-ea"/>
                <a:cs typeface="+mj-cs"/>
              </a:rPr>
              <a:t> </a:t>
            </a:r>
            <a:r>
              <a:rPr lang="en-US" altLang="ko-KR" sz="1600" b="1">
                <a:solidFill>
                  <a:schemeClr val="bg1"/>
                </a:solidFill>
                <a:latin typeface="+mn-ea"/>
              </a:rPr>
              <a:t>- </a:t>
            </a:r>
            <a:r>
              <a:rPr lang="ko-KR" altLang="en-US" sz="1000" b="1">
                <a:solidFill>
                  <a:schemeClr val="bg1"/>
                </a:solidFill>
                <a:latin typeface="+mn-ea"/>
              </a:rPr>
              <a:t>서비스 시나리오</a:t>
            </a:r>
            <a:endParaRPr lang="ko-KR" altLang="en-US" sz="1000" spc="-50">
              <a:solidFill>
                <a:schemeClr val="bg1"/>
              </a:solidFill>
              <a:latin typeface="+mn-ea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B3725DD-CE69-4488-92C9-814DF55C8315}"/>
              </a:ext>
            </a:extLst>
          </p:cNvPr>
          <p:cNvSpPr/>
          <p:nvPr/>
        </p:nvSpPr>
        <p:spPr>
          <a:xfrm>
            <a:off x="514234" y="3947795"/>
            <a:ext cx="8115532" cy="27215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E44851-FEAB-4908-BFE7-D1AC2FEA4FA7}"/>
              </a:ext>
            </a:extLst>
          </p:cNvPr>
          <p:cNvSpPr txBox="1"/>
          <p:nvPr/>
        </p:nvSpPr>
        <p:spPr>
          <a:xfrm>
            <a:off x="514234" y="3933056"/>
            <a:ext cx="8000204" cy="25987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b="1" dirty="0"/>
              <a:t>Hardware</a:t>
            </a:r>
          </a:p>
          <a:p>
            <a:pPr>
              <a:lnSpc>
                <a:spcPct val="150000"/>
              </a:lnSpc>
            </a:pPr>
            <a:r>
              <a:rPr lang="ko-KR" altLang="en-US" sz="1100" dirty="0"/>
              <a:t>① 주차 인식</a:t>
            </a:r>
            <a:r>
              <a:rPr lang="en-US" altLang="ko-KR" sz="1100" dirty="0"/>
              <a:t>: </a:t>
            </a:r>
            <a:r>
              <a:rPr lang="ko-KR" altLang="en-US" sz="1100" dirty="0"/>
              <a:t>아두이노 초음파 센서를 이용하여 주차 여부 확인</a:t>
            </a:r>
            <a:endParaRPr lang="en-US" altLang="ko-KR" sz="1100" dirty="0"/>
          </a:p>
          <a:p>
            <a:pPr>
              <a:lnSpc>
                <a:spcPct val="150000"/>
              </a:lnSpc>
            </a:pPr>
            <a:r>
              <a:rPr lang="ko-KR" altLang="en-US" sz="1100" dirty="0"/>
              <a:t>② 차량 촬영</a:t>
            </a:r>
            <a:r>
              <a:rPr lang="en-US" altLang="ko-KR" sz="1100" dirty="0"/>
              <a:t>: IP Camera </a:t>
            </a:r>
            <a:r>
              <a:rPr lang="ko-KR" altLang="en-US" sz="1100" dirty="0"/>
              <a:t>이용하여 주차 차량 스냅샷 생성 후 </a:t>
            </a:r>
            <a:r>
              <a:rPr lang="en-US" altLang="ko-KR" sz="1100" dirty="0"/>
              <a:t>Jetson Nano</a:t>
            </a:r>
            <a:r>
              <a:rPr lang="ko-KR" altLang="en-US" sz="1100" dirty="0"/>
              <a:t>에 전달</a:t>
            </a:r>
            <a:endParaRPr lang="en-US" altLang="ko-KR" sz="1100" dirty="0"/>
          </a:p>
          <a:p>
            <a:pPr>
              <a:lnSpc>
                <a:spcPct val="150000"/>
              </a:lnSpc>
            </a:pPr>
            <a:r>
              <a:rPr lang="ko-KR" altLang="en-US" sz="1100" dirty="0"/>
              <a:t>③ 차량 정보 추출</a:t>
            </a:r>
            <a:r>
              <a:rPr lang="en-US" altLang="ko-KR" sz="1100" dirty="0"/>
              <a:t>: Jetson Nano</a:t>
            </a:r>
            <a:r>
              <a:rPr lang="ko-KR" altLang="en-US" sz="1100" dirty="0"/>
              <a:t>에서 </a:t>
            </a:r>
            <a:r>
              <a:rPr lang="en-US" altLang="ko-KR" sz="1100" dirty="0"/>
              <a:t>Yolo, OpenCV + Tesseract OCR </a:t>
            </a:r>
            <a:r>
              <a:rPr lang="ko-KR" altLang="en-US" sz="1100" dirty="0"/>
              <a:t>이용하여 정보</a:t>
            </a:r>
            <a:r>
              <a:rPr lang="en-US" altLang="ko-KR" sz="1100" dirty="0"/>
              <a:t> </a:t>
            </a:r>
            <a:r>
              <a:rPr lang="ko-KR" altLang="en-US" sz="1100" dirty="0"/>
              <a:t>추출 후 </a:t>
            </a:r>
            <a:r>
              <a:rPr lang="en-US" altLang="ko-KR" sz="1100" dirty="0"/>
              <a:t>S3</a:t>
            </a:r>
            <a:r>
              <a:rPr lang="ko-KR" altLang="en-US" sz="1100" dirty="0"/>
              <a:t>에 전달</a:t>
            </a:r>
            <a:endParaRPr lang="en-US" altLang="ko-KR" sz="1100" dirty="0"/>
          </a:p>
          <a:p>
            <a:pPr>
              <a:lnSpc>
                <a:spcPct val="150000"/>
              </a:lnSpc>
            </a:pPr>
            <a:r>
              <a:rPr lang="en-US" altLang="ko-KR" sz="1100" b="1" dirty="0"/>
              <a:t>Backend</a:t>
            </a:r>
          </a:p>
          <a:p>
            <a:pPr>
              <a:lnSpc>
                <a:spcPct val="150000"/>
              </a:lnSpc>
            </a:pPr>
            <a:r>
              <a:rPr lang="ko-KR" altLang="en-US" sz="1100" dirty="0"/>
              <a:t>④ 차량 정보 </a:t>
            </a:r>
            <a:r>
              <a:rPr lang="en-US" altLang="ko-KR" sz="1100" dirty="0"/>
              <a:t>2</a:t>
            </a:r>
            <a:r>
              <a:rPr lang="ko-KR" altLang="en-US" sz="1100" dirty="0"/>
              <a:t>차 추출</a:t>
            </a:r>
            <a:r>
              <a:rPr lang="en-US" altLang="ko-KR" sz="1100" dirty="0"/>
              <a:t>: S3</a:t>
            </a:r>
            <a:r>
              <a:rPr lang="ko-KR" altLang="en-US" sz="1100" dirty="0"/>
              <a:t>에 저장되었음을 </a:t>
            </a:r>
            <a:r>
              <a:rPr lang="en-US" altLang="ko-KR" sz="1100" dirty="0"/>
              <a:t>Lambda</a:t>
            </a:r>
            <a:r>
              <a:rPr lang="ko-KR" altLang="en-US" sz="1100" dirty="0"/>
              <a:t>를 통해 인식한 후</a:t>
            </a:r>
            <a:r>
              <a:rPr lang="en-US" altLang="ko-KR" sz="1100" dirty="0"/>
              <a:t>,</a:t>
            </a:r>
            <a:r>
              <a:rPr lang="ko-KR" altLang="en-US" sz="1100" dirty="0"/>
              <a:t> </a:t>
            </a:r>
            <a:r>
              <a:rPr lang="en-US" altLang="ko-KR" sz="1100" dirty="0"/>
              <a:t>2</a:t>
            </a:r>
            <a:r>
              <a:rPr lang="ko-KR" altLang="en-US" sz="1100" dirty="0"/>
              <a:t>차 검증 대상 데이터인 경우</a:t>
            </a:r>
            <a:r>
              <a:rPr lang="en-US" altLang="ko-KR" sz="1100" dirty="0"/>
              <a:t> EC2</a:t>
            </a:r>
            <a:r>
              <a:rPr lang="ko-KR" altLang="en-US" sz="1100" dirty="0"/>
              <a:t>에서 정보 </a:t>
            </a:r>
            <a:r>
              <a:rPr lang="ko-KR" altLang="en-US" sz="1100" dirty="0" err="1"/>
              <a:t>재추출</a:t>
            </a:r>
            <a:endParaRPr lang="en-US" altLang="ko-KR" sz="1100" dirty="0"/>
          </a:p>
          <a:p>
            <a:pPr>
              <a:lnSpc>
                <a:spcPct val="150000"/>
              </a:lnSpc>
            </a:pPr>
            <a:r>
              <a:rPr lang="ko-KR" altLang="en-US" sz="1100" dirty="0"/>
              <a:t>⑤ 차량 정보 저장</a:t>
            </a:r>
            <a:r>
              <a:rPr lang="en-US" altLang="ko-KR" sz="1100" dirty="0"/>
              <a:t>: DynamoDB</a:t>
            </a:r>
            <a:r>
              <a:rPr lang="ko-KR" altLang="en-US" sz="1100" dirty="0"/>
              <a:t>에 차량 정보 </a:t>
            </a:r>
            <a:r>
              <a:rPr lang="en-US" altLang="ko-KR" sz="1100" dirty="0"/>
              <a:t>(</a:t>
            </a:r>
            <a:r>
              <a:rPr lang="ko-KR" altLang="en-US" sz="1100" dirty="0"/>
              <a:t>주차 위치</a:t>
            </a:r>
            <a:r>
              <a:rPr lang="en-US" altLang="ko-KR" sz="1100" dirty="0"/>
              <a:t>, </a:t>
            </a:r>
            <a:r>
              <a:rPr lang="ko-KR" altLang="en-US" sz="1100" dirty="0"/>
              <a:t>시간</a:t>
            </a:r>
            <a:r>
              <a:rPr lang="en-US" altLang="ko-KR" sz="1100" dirty="0"/>
              <a:t>, </a:t>
            </a:r>
            <a:r>
              <a:rPr lang="ko-KR" altLang="en-US" sz="1100" dirty="0"/>
              <a:t>차량번호</a:t>
            </a:r>
            <a:r>
              <a:rPr lang="en-US" altLang="ko-KR" sz="1100" dirty="0"/>
              <a:t>, </a:t>
            </a:r>
            <a:r>
              <a:rPr lang="ko-KR" altLang="en-US" sz="1100" dirty="0"/>
              <a:t>차량 분류 정보</a:t>
            </a:r>
            <a:r>
              <a:rPr lang="en-US" altLang="ko-KR" sz="1100" dirty="0"/>
              <a:t>, </a:t>
            </a:r>
            <a:r>
              <a:rPr lang="ko-KR" altLang="en-US" sz="1100" dirty="0" err="1"/>
              <a:t>출차</a:t>
            </a:r>
            <a:r>
              <a:rPr lang="ko-KR" altLang="en-US" sz="1100" dirty="0"/>
              <a:t> 여부</a:t>
            </a:r>
            <a:r>
              <a:rPr lang="en-US" altLang="ko-KR" sz="1100" dirty="0"/>
              <a:t>)</a:t>
            </a:r>
            <a:r>
              <a:rPr lang="ko-KR" altLang="en-US" sz="1100" dirty="0"/>
              <a:t> 저장</a:t>
            </a:r>
            <a:endParaRPr lang="en-US" altLang="ko-KR" sz="1100" dirty="0"/>
          </a:p>
          <a:p>
            <a:pPr>
              <a:lnSpc>
                <a:spcPct val="150000"/>
              </a:lnSpc>
            </a:pPr>
            <a:r>
              <a:rPr lang="ko-KR" altLang="en-US" sz="1100" dirty="0"/>
              <a:t>⑥ 입주민 차량 정보 보관</a:t>
            </a:r>
            <a:r>
              <a:rPr lang="en-US" altLang="ko-KR" sz="1100" dirty="0"/>
              <a:t>: RDS</a:t>
            </a:r>
            <a:r>
              <a:rPr lang="ko-KR" altLang="en-US" sz="1100" dirty="0"/>
              <a:t>에 입주민 차량 정보 </a:t>
            </a:r>
            <a:r>
              <a:rPr lang="en-US" altLang="ko-KR" sz="1100" dirty="0"/>
              <a:t>(</a:t>
            </a:r>
            <a:r>
              <a:rPr lang="ko-KR" altLang="en-US" sz="1100" dirty="0" err="1"/>
              <a:t>동호수</a:t>
            </a:r>
            <a:r>
              <a:rPr lang="en-US" altLang="ko-KR" sz="1100" dirty="0"/>
              <a:t>, </a:t>
            </a:r>
            <a:r>
              <a:rPr lang="ko-KR" altLang="en-US" sz="1100" dirty="0"/>
              <a:t>차량번호</a:t>
            </a:r>
            <a:r>
              <a:rPr lang="en-US" altLang="ko-KR" sz="1100" dirty="0"/>
              <a:t>, </a:t>
            </a:r>
            <a:r>
              <a:rPr lang="ko-KR" altLang="en-US" sz="1100" dirty="0"/>
              <a:t>차량 분류 정보</a:t>
            </a:r>
            <a:r>
              <a:rPr lang="en-US" altLang="ko-KR" sz="1100" dirty="0"/>
              <a:t>) </a:t>
            </a:r>
            <a:r>
              <a:rPr lang="ko-KR" altLang="en-US" sz="1100" dirty="0"/>
              <a:t>보관</a:t>
            </a:r>
            <a:endParaRPr lang="en-US" altLang="ko-KR" sz="1100" dirty="0"/>
          </a:p>
          <a:p>
            <a:pPr>
              <a:lnSpc>
                <a:spcPct val="150000"/>
              </a:lnSpc>
            </a:pPr>
            <a:r>
              <a:rPr lang="en-US" altLang="ko-KR" sz="1100" b="1" dirty="0"/>
              <a:t>Frontend</a:t>
            </a:r>
          </a:p>
          <a:p>
            <a:pPr>
              <a:lnSpc>
                <a:spcPct val="150000"/>
              </a:lnSpc>
            </a:pPr>
            <a:r>
              <a:rPr lang="ko-KR" altLang="en-US" sz="1100" dirty="0"/>
              <a:t>⑦ 주차 정보 제공</a:t>
            </a:r>
            <a:r>
              <a:rPr lang="en-US" altLang="ko-KR" sz="1100" dirty="0"/>
              <a:t>: </a:t>
            </a:r>
            <a:r>
              <a:rPr lang="ko-KR" altLang="en-US" sz="1100" dirty="0"/>
              <a:t>반응형 웹에서 주차 현황</a:t>
            </a:r>
            <a:r>
              <a:rPr lang="en-US" altLang="ko-KR" sz="1100" dirty="0"/>
              <a:t>, </a:t>
            </a:r>
            <a:r>
              <a:rPr lang="ko-KR" altLang="en-US" sz="1100" dirty="0"/>
              <a:t>내 차량 주차 위치</a:t>
            </a:r>
            <a:r>
              <a:rPr lang="en-US" altLang="ko-KR" sz="1100" dirty="0"/>
              <a:t>, </a:t>
            </a:r>
            <a:r>
              <a:rPr lang="ko-KR" altLang="en-US" sz="1100" dirty="0"/>
              <a:t>주차 위반 여부 정보 제공</a:t>
            </a:r>
            <a:endParaRPr lang="en-US" altLang="ko-KR" sz="11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94220CB-230F-4768-AFEF-5632042BEC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9803" y="1277358"/>
            <a:ext cx="6304393" cy="2517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4396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그림 36">
            <a:extLst>
              <a:ext uri="{FF2B5EF4-FFF2-40B4-BE49-F238E27FC236}">
                <a16:creationId xmlns:a16="http://schemas.microsoft.com/office/drawing/2014/main" id="{40457B42-A414-49A3-8D14-5A71D82ACA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5610" y="1167394"/>
            <a:ext cx="6624736" cy="2645760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서비스 흐름도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4946866-75FE-4487-AC26-3EEA9DA13CFA}"/>
              </a:ext>
            </a:extLst>
          </p:cNvPr>
          <p:cNvSpPr/>
          <p:nvPr/>
        </p:nvSpPr>
        <p:spPr>
          <a:xfrm>
            <a:off x="198898" y="3813154"/>
            <a:ext cx="8746204" cy="278419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1CCF561-C2C8-465F-9523-40888FA73B99}"/>
              </a:ext>
            </a:extLst>
          </p:cNvPr>
          <p:cNvSpPr txBox="1"/>
          <p:nvPr/>
        </p:nvSpPr>
        <p:spPr>
          <a:xfrm>
            <a:off x="228386" y="4021275"/>
            <a:ext cx="8498706" cy="23679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dirty="0"/>
              <a:t>전체 주차 현황 확인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100" dirty="0"/>
              <a:t>① </a:t>
            </a:r>
            <a:r>
              <a:rPr lang="en-US" altLang="ko-KR" sz="1100" dirty="0"/>
              <a:t>Arduino </a:t>
            </a:r>
            <a:r>
              <a:rPr lang="ko-KR" altLang="en-US" sz="1100" dirty="0"/>
              <a:t>센서를 통해 차량이 있음을 확인한다</a:t>
            </a:r>
            <a:r>
              <a:rPr lang="en-US" altLang="ko-KR" sz="11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100" dirty="0"/>
              <a:t>②</a:t>
            </a:r>
            <a:r>
              <a:rPr lang="en-US" altLang="ko-KR" sz="1100" dirty="0"/>
              <a:t> IP Camera</a:t>
            </a:r>
            <a:r>
              <a:rPr lang="ko-KR" altLang="en-US" sz="1100" dirty="0"/>
              <a:t>의 주차 차량 스냅샷을</a:t>
            </a:r>
            <a:r>
              <a:rPr lang="en-US" altLang="ko-KR" sz="1100" dirty="0"/>
              <a:t> Jetson Nano</a:t>
            </a:r>
            <a:r>
              <a:rPr lang="ko-KR" altLang="en-US" sz="1100" dirty="0"/>
              <a:t>에 전달한다</a:t>
            </a:r>
            <a:r>
              <a:rPr lang="en-US" altLang="ko-KR" sz="11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100" dirty="0"/>
              <a:t>③</a:t>
            </a:r>
            <a:r>
              <a:rPr lang="en-US" altLang="ko-KR" sz="1100" dirty="0"/>
              <a:t> Jetson Nano</a:t>
            </a:r>
            <a:r>
              <a:rPr lang="ko-KR" altLang="en-US" sz="1100" dirty="0"/>
              <a:t>에서 </a:t>
            </a:r>
            <a:r>
              <a:rPr lang="en-US" altLang="ko-KR" sz="1100" dirty="0"/>
              <a:t>Yolo, OpenCV, Tesseract OCR </a:t>
            </a:r>
            <a:r>
              <a:rPr lang="ko-KR" altLang="en-US" sz="1100" dirty="0"/>
              <a:t>이용해 스냅샷으로부터 차량 정보를 추출하고</a:t>
            </a:r>
            <a:r>
              <a:rPr lang="en-US" altLang="ko-KR" sz="1100" dirty="0"/>
              <a:t> S3</a:t>
            </a:r>
            <a:r>
              <a:rPr lang="ko-KR" altLang="en-US" sz="1100" dirty="0"/>
              <a:t>에 전달한다</a:t>
            </a:r>
            <a:r>
              <a:rPr lang="en-US" altLang="ko-KR" sz="11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100" dirty="0"/>
              <a:t>④</a:t>
            </a:r>
            <a:r>
              <a:rPr lang="en-US" altLang="ko-KR" sz="1100" dirty="0"/>
              <a:t> S3</a:t>
            </a:r>
            <a:r>
              <a:rPr lang="ko-KR" altLang="en-US" sz="1100" dirty="0"/>
              <a:t>에 저장되었음을 </a:t>
            </a:r>
            <a:r>
              <a:rPr lang="en-US" altLang="ko-KR" sz="1100" dirty="0"/>
              <a:t>Lambda</a:t>
            </a:r>
            <a:r>
              <a:rPr lang="ko-KR" altLang="en-US" sz="1100" dirty="0"/>
              <a:t>를 통해 인식한 후</a:t>
            </a:r>
            <a:r>
              <a:rPr lang="en-US" altLang="ko-KR" sz="1100" dirty="0"/>
              <a:t>,</a:t>
            </a:r>
            <a:r>
              <a:rPr lang="ko-KR" altLang="en-US" sz="1100" dirty="0"/>
              <a:t> </a:t>
            </a:r>
            <a:r>
              <a:rPr lang="en-US" altLang="ko-KR" sz="1100" dirty="0"/>
              <a:t>2</a:t>
            </a:r>
            <a:r>
              <a:rPr lang="ko-KR" altLang="en-US" sz="1100" dirty="0"/>
              <a:t>차 검증 대상 데이터인 경우</a:t>
            </a:r>
            <a:r>
              <a:rPr lang="en-US" altLang="ko-KR" sz="1100" dirty="0"/>
              <a:t> EC2</a:t>
            </a:r>
            <a:r>
              <a:rPr lang="ko-KR" altLang="en-US" sz="1100" dirty="0"/>
              <a:t>에서 정보를</a:t>
            </a:r>
            <a:r>
              <a:rPr lang="en-US" altLang="ko-KR" sz="1100" dirty="0"/>
              <a:t> </a:t>
            </a:r>
            <a:r>
              <a:rPr lang="ko-KR" altLang="en-US" sz="1100" dirty="0" err="1"/>
              <a:t>재추출한다</a:t>
            </a:r>
            <a:r>
              <a:rPr lang="en-US" altLang="ko-KR" sz="11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100" dirty="0"/>
              <a:t>⑤</a:t>
            </a:r>
            <a:r>
              <a:rPr lang="en-US" altLang="ko-KR" sz="1100" dirty="0"/>
              <a:t> DynamoDB</a:t>
            </a:r>
            <a:r>
              <a:rPr lang="ko-KR" altLang="en-US" sz="1100" dirty="0"/>
              <a:t>에 차량 정보를 저장한다</a:t>
            </a:r>
            <a:r>
              <a:rPr lang="en-US" altLang="ko-KR" sz="11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100" dirty="0"/>
              <a:t>⑥</a:t>
            </a:r>
            <a:r>
              <a:rPr lang="en-US" altLang="ko-KR" sz="1100" dirty="0"/>
              <a:t> DynamoDB</a:t>
            </a:r>
            <a:r>
              <a:rPr lang="ko-KR" altLang="en-US" sz="1100" dirty="0"/>
              <a:t>의 데이터를 바탕으로 웹 페이지의 주차장 단면도에 주차 현황을 표기한다</a:t>
            </a:r>
            <a:r>
              <a:rPr lang="en-US" altLang="ko-KR" sz="11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100" dirty="0"/>
              <a:t>⑦</a:t>
            </a:r>
            <a:r>
              <a:rPr lang="en-US" altLang="ko-KR" sz="1100" dirty="0"/>
              <a:t> </a:t>
            </a:r>
            <a:r>
              <a:rPr lang="ko-KR" altLang="en-US" sz="1100" dirty="0"/>
              <a:t>거주자</a:t>
            </a:r>
            <a:r>
              <a:rPr lang="en-US" altLang="ko-KR" sz="1100" dirty="0"/>
              <a:t>, </a:t>
            </a:r>
            <a:r>
              <a:rPr lang="ko-KR" altLang="en-US" sz="1100" dirty="0"/>
              <a:t>방문자</a:t>
            </a:r>
            <a:r>
              <a:rPr lang="en-US" altLang="ko-KR" sz="1100" dirty="0"/>
              <a:t>, </a:t>
            </a:r>
            <a:r>
              <a:rPr lang="ko-KR" altLang="en-US" sz="1100" dirty="0"/>
              <a:t>혹은 관리자가 웹 페이지에 접속한다</a:t>
            </a:r>
            <a:r>
              <a:rPr lang="en-US" altLang="ko-KR" sz="11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100" dirty="0"/>
              <a:t>⑧</a:t>
            </a:r>
            <a:r>
              <a:rPr lang="en-US" altLang="ko-KR" sz="1100" dirty="0"/>
              <a:t> </a:t>
            </a:r>
            <a:r>
              <a:rPr lang="ko-KR" altLang="en-US" sz="1100" dirty="0"/>
              <a:t>주차장 단면도를 통해 주차 현황을 확인한다</a:t>
            </a:r>
            <a:r>
              <a:rPr lang="en-US" altLang="ko-KR" sz="1100" dirty="0"/>
              <a:t>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359E409-90DE-42B9-9431-FD231AF4FB23}"/>
              </a:ext>
            </a:extLst>
          </p:cNvPr>
          <p:cNvSpPr txBox="1"/>
          <p:nvPr/>
        </p:nvSpPr>
        <p:spPr>
          <a:xfrm>
            <a:off x="6992332" y="2424875"/>
            <a:ext cx="36004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016DD28-4D9C-45CC-B998-F0725CB72A3F}"/>
              </a:ext>
            </a:extLst>
          </p:cNvPr>
          <p:cNvSpPr txBox="1"/>
          <p:nvPr/>
        </p:nvSpPr>
        <p:spPr>
          <a:xfrm>
            <a:off x="6992332" y="1830016"/>
            <a:ext cx="36004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EB557F1-9B26-4A26-8F74-E00279626CD0}"/>
              </a:ext>
            </a:extLst>
          </p:cNvPr>
          <p:cNvSpPr txBox="1"/>
          <p:nvPr/>
        </p:nvSpPr>
        <p:spPr>
          <a:xfrm>
            <a:off x="6992332" y="3023118"/>
            <a:ext cx="36004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0F6199A-6256-4436-88CE-9B8C7C0987B3}"/>
              </a:ext>
            </a:extLst>
          </p:cNvPr>
          <p:cNvSpPr txBox="1"/>
          <p:nvPr/>
        </p:nvSpPr>
        <p:spPr>
          <a:xfrm>
            <a:off x="5935072" y="3033278"/>
            <a:ext cx="36004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74743CC-E3DC-42D4-B4CC-BE10941C4A1C}"/>
              </a:ext>
            </a:extLst>
          </p:cNvPr>
          <p:cNvSpPr txBox="1"/>
          <p:nvPr/>
        </p:nvSpPr>
        <p:spPr>
          <a:xfrm>
            <a:off x="5017078" y="3161607"/>
            <a:ext cx="36004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CAED339-1CD4-4F6B-AAF3-DD38450938A2}"/>
              </a:ext>
            </a:extLst>
          </p:cNvPr>
          <p:cNvSpPr txBox="1"/>
          <p:nvPr/>
        </p:nvSpPr>
        <p:spPr>
          <a:xfrm>
            <a:off x="3868931" y="2429955"/>
            <a:ext cx="36004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>
                <a:solidFill>
                  <a:srgbClr val="FF0000"/>
                </a:solidFill>
              </a:rPr>
              <a:t>④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ABFF3F8-7334-4E74-A30A-554E240090A7}"/>
              </a:ext>
            </a:extLst>
          </p:cNvPr>
          <p:cNvSpPr txBox="1"/>
          <p:nvPr/>
        </p:nvSpPr>
        <p:spPr>
          <a:xfrm>
            <a:off x="3522013" y="2122405"/>
            <a:ext cx="36004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>
                <a:solidFill>
                  <a:srgbClr val="FF0000"/>
                </a:solidFill>
              </a:rPr>
              <a:t>⑤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29DB1F1-9EBC-465F-9BE4-C70ED569C3E0}"/>
              </a:ext>
            </a:extLst>
          </p:cNvPr>
          <p:cNvSpPr txBox="1"/>
          <p:nvPr/>
        </p:nvSpPr>
        <p:spPr>
          <a:xfrm>
            <a:off x="3843531" y="2118480"/>
            <a:ext cx="36004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>
                <a:solidFill>
                  <a:srgbClr val="FF0000"/>
                </a:solidFill>
              </a:rPr>
              <a:t>⑥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1FAE168-B2F4-4390-B592-5462A2569615}"/>
              </a:ext>
            </a:extLst>
          </p:cNvPr>
          <p:cNvSpPr txBox="1"/>
          <p:nvPr/>
        </p:nvSpPr>
        <p:spPr>
          <a:xfrm>
            <a:off x="3130957" y="2309459"/>
            <a:ext cx="36004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>
                <a:solidFill>
                  <a:srgbClr val="FF0000"/>
                </a:solidFill>
              </a:rPr>
              <a:t>⑥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8B76E9C-246A-40A2-8526-1B2AB2CFA6EE}"/>
              </a:ext>
            </a:extLst>
          </p:cNvPr>
          <p:cNvSpPr txBox="1"/>
          <p:nvPr/>
        </p:nvSpPr>
        <p:spPr>
          <a:xfrm>
            <a:off x="2138968" y="1991749"/>
            <a:ext cx="52780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>
                <a:solidFill>
                  <a:srgbClr val="FF0000"/>
                </a:solidFill>
              </a:rPr>
              <a:t>⑦</a:t>
            </a:r>
            <a:r>
              <a:rPr lang="en-US" altLang="ko-KR" sz="900" dirty="0">
                <a:solidFill>
                  <a:srgbClr val="FF0000"/>
                </a:solidFill>
              </a:rPr>
              <a:t>, </a:t>
            </a:r>
            <a:r>
              <a:rPr lang="ko-KR" altLang="en-US" sz="900" dirty="0">
                <a:solidFill>
                  <a:srgbClr val="FF0000"/>
                </a:solidFill>
              </a:rPr>
              <a:t>⑧</a:t>
            </a:r>
          </a:p>
        </p:txBody>
      </p:sp>
    </p:spTree>
    <p:extLst>
      <p:ext uri="{BB962C8B-B14F-4D97-AF65-F5344CB8AC3E}">
        <p14:creationId xmlns:p14="http://schemas.microsoft.com/office/powerpoint/2010/main" val="7874253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5"/>
        </a:solidFill>
        <a:ln>
          <a:noFill/>
        </a:ln>
      </a:spPr>
      <a:bodyPr rtlCol="0" anchor="ctr"/>
      <a:lstStyle>
        <a:defPPr algn="ctr">
          <a:defRPr b="1" dirty="0" smtClean="0"/>
        </a:def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1574</TotalTime>
  <Words>2470</Words>
  <Application>Microsoft Office PowerPoint</Application>
  <PresentationFormat>화면 슬라이드 쇼(4:3)</PresentationFormat>
  <Paragraphs>551</Paragraphs>
  <Slides>30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40" baseType="lpstr">
      <vt:lpstr>Helvetica Neue</vt:lpstr>
      <vt:lpstr>Noto Sans KR</vt:lpstr>
      <vt:lpstr>se-nanumgothic</vt:lpstr>
      <vt:lpstr>맑은 고딕</vt:lpstr>
      <vt:lpstr>바탕</vt:lpstr>
      <vt:lpstr>휴먼명조</vt:lpstr>
      <vt:lpstr>Arial</vt:lpstr>
      <vt:lpstr>Segoe UI Historic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이낙선</dc:creator>
  <cp:lastModifiedBy>김희동</cp:lastModifiedBy>
  <cp:revision>273</cp:revision>
  <dcterms:created xsi:type="dcterms:W3CDTF">2014-04-16T00:55:54Z</dcterms:created>
  <dcterms:modified xsi:type="dcterms:W3CDTF">2021-08-14T07:10:46Z</dcterms:modified>
</cp:coreProperties>
</file>